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91" r:id="rId4"/>
    <p:sldId id="292" r:id="rId5"/>
    <p:sldId id="284" r:id="rId6"/>
    <p:sldId id="259" r:id="rId7"/>
    <p:sldId id="260" r:id="rId8"/>
    <p:sldId id="285" r:id="rId9"/>
    <p:sldId id="263" r:id="rId10"/>
    <p:sldId id="264" r:id="rId11"/>
    <p:sldId id="261" r:id="rId12"/>
    <p:sldId id="265" r:id="rId13"/>
    <p:sldId id="267" r:id="rId14"/>
    <p:sldId id="286" r:id="rId15"/>
    <p:sldId id="273" r:id="rId16"/>
    <p:sldId id="287" r:id="rId17"/>
    <p:sldId id="288" r:id="rId18"/>
    <p:sldId id="289" r:id="rId19"/>
    <p:sldId id="290" r:id="rId20"/>
    <p:sldId id="268" r:id="rId21"/>
    <p:sldId id="266" r:id="rId22"/>
    <p:sldId id="274" r:id="rId23"/>
    <p:sldId id="262" r:id="rId24"/>
    <p:sldId id="279" r:id="rId25"/>
  </p:sldIdLst>
  <p:sldSz cx="9144000" cy="5143500" type="screen16x9"/>
  <p:notesSz cx="6858000" cy="9144000"/>
  <p:embeddedFontLst>
    <p:embeddedFont>
      <p:font typeface="Bernard MT Condensed" panose="02050806060905020404" pitchFamily="18" charset="0"/>
      <p:regular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Lato Hairline" panose="020B0604020202020204" charset="0"/>
      <p:regular r:id="rId32"/>
      <p:bold r:id="rId33"/>
      <p:italic r:id="rId34"/>
      <p:boldItalic r:id="rId35"/>
    </p:embeddedFont>
    <p:embeddedFont>
      <p:font typeface="Lato Light" panose="020B060402020202020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DB4F51-3D87-40EA-AF68-419BE4A05292}" v="3" dt="2019-04-03T02:21:53.567"/>
  </p1510:revLst>
</p1510:revInfo>
</file>

<file path=ppt/tableStyles.xml><?xml version="1.0" encoding="utf-8"?>
<a:tblStyleLst xmlns:a="http://schemas.openxmlformats.org/drawingml/2006/main" def="{86F7DE40-F7DC-40B7-922D-5D249FA15896}">
  <a:tblStyle styleId="{86F7DE40-F7DC-40B7-922D-5D249FA158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Perez" userId="9a02ef040d777400" providerId="LiveId" clId="{95DB4F51-3D87-40EA-AF68-419BE4A05292}"/>
    <pc:docChg chg="custSel modSld">
      <pc:chgData name="Nicolas Perez" userId="9a02ef040d777400" providerId="LiveId" clId="{95DB4F51-3D87-40EA-AF68-419BE4A05292}" dt="2019-04-03T03:15:50.456" v="55" actId="5793"/>
      <pc:docMkLst>
        <pc:docMk/>
      </pc:docMkLst>
      <pc:sldChg chg="modSp">
        <pc:chgData name="Nicolas Perez" userId="9a02ef040d777400" providerId="LiveId" clId="{95DB4F51-3D87-40EA-AF68-419BE4A05292}" dt="2019-04-03T03:15:36.073" v="43" actId="20577"/>
        <pc:sldMkLst>
          <pc:docMk/>
          <pc:sldMk cId="0" sldId="264"/>
        </pc:sldMkLst>
        <pc:spChg chg="mod">
          <ac:chgData name="Nicolas Perez" userId="9a02ef040d777400" providerId="LiveId" clId="{95DB4F51-3D87-40EA-AF68-419BE4A05292}" dt="2019-04-03T03:15:36.073" v="43" actId="20577"/>
          <ac:spMkLst>
            <pc:docMk/>
            <pc:sldMk cId="0" sldId="264"/>
            <ac:spMk id="122" creationId="{00000000-0000-0000-0000-000000000000}"/>
          </ac:spMkLst>
        </pc:spChg>
      </pc:sldChg>
      <pc:sldChg chg="modSp">
        <pc:chgData name="Nicolas Perez" userId="9a02ef040d777400" providerId="LiveId" clId="{95DB4F51-3D87-40EA-AF68-419BE4A05292}" dt="2019-04-03T03:15:50.456" v="55" actId="5793"/>
        <pc:sldMkLst>
          <pc:docMk/>
          <pc:sldMk cId="0" sldId="273"/>
        </pc:sldMkLst>
        <pc:spChg chg="mod">
          <ac:chgData name="Nicolas Perez" userId="9a02ef040d777400" providerId="LiveId" clId="{95DB4F51-3D87-40EA-AF68-419BE4A05292}" dt="2019-04-03T02:20:45.033" v="10" actId="20577"/>
          <ac:spMkLst>
            <pc:docMk/>
            <pc:sldMk cId="0" sldId="273"/>
            <ac:spMk id="199" creationId="{00000000-0000-0000-0000-000000000000}"/>
          </ac:spMkLst>
        </pc:spChg>
        <pc:spChg chg="mod">
          <ac:chgData name="Nicolas Perez" userId="9a02ef040d777400" providerId="LiveId" clId="{95DB4F51-3D87-40EA-AF68-419BE4A05292}" dt="2019-04-03T03:15:50.456" v="55" actId="5793"/>
          <ac:spMkLst>
            <pc:docMk/>
            <pc:sldMk cId="0" sldId="273"/>
            <ac:spMk id="200" creationId="{00000000-0000-0000-0000-000000000000}"/>
          </ac:spMkLst>
        </pc:spChg>
      </pc:sldChg>
      <pc:sldChg chg="modSp">
        <pc:chgData name="Nicolas Perez" userId="9a02ef040d777400" providerId="LiveId" clId="{95DB4F51-3D87-40EA-AF68-419BE4A05292}" dt="2019-04-03T02:21:03.787" v="11"/>
        <pc:sldMkLst>
          <pc:docMk/>
          <pc:sldMk cId="2867176958" sldId="287"/>
        </pc:sldMkLst>
        <pc:spChg chg="mod">
          <ac:chgData name="Nicolas Perez" userId="9a02ef040d777400" providerId="LiveId" clId="{95DB4F51-3D87-40EA-AF68-419BE4A05292}" dt="2019-04-03T02:21:03.787" v="11"/>
          <ac:spMkLst>
            <pc:docMk/>
            <pc:sldMk cId="2867176958" sldId="287"/>
            <ac:spMk id="199" creationId="{00000000-0000-0000-0000-000000000000}"/>
          </ac:spMkLst>
        </pc:spChg>
      </pc:sldChg>
      <pc:sldChg chg="modSp">
        <pc:chgData name="Nicolas Perez" userId="9a02ef040d777400" providerId="LiveId" clId="{95DB4F51-3D87-40EA-AF68-419BE4A05292}" dt="2019-04-03T02:21:38.515" v="20" actId="14100"/>
        <pc:sldMkLst>
          <pc:docMk/>
          <pc:sldMk cId="3161971842" sldId="288"/>
        </pc:sldMkLst>
        <pc:spChg chg="mod">
          <ac:chgData name="Nicolas Perez" userId="9a02ef040d777400" providerId="LiveId" clId="{95DB4F51-3D87-40EA-AF68-419BE4A05292}" dt="2019-04-03T02:21:38.515" v="20" actId="14100"/>
          <ac:spMkLst>
            <pc:docMk/>
            <pc:sldMk cId="3161971842" sldId="288"/>
            <ac:spMk id="199" creationId="{00000000-0000-0000-0000-000000000000}"/>
          </ac:spMkLst>
        </pc:spChg>
      </pc:sldChg>
      <pc:sldChg chg="modSp">
        <pc:chgData name="Nicolas Perez" userId="9a02ef040d777400" providerId="LiveId" clId="{95DB4F51-3D87-40EA-AF68-419BE4A05292}" dt="2019-04-03T02:22:06.800" v="42" actId="20577"/>
        <pc:sldMkLst>
          <pc:docMk/>
          <pc:sldMk cId="1751255791" sldId="289"/>
        </pc:sldMkLst>
        <pc:spChg chg="mod">
          <ac:chgData name="Nicolas Perez" userId="9a02ef040d777400" providerId="LiveId" clId="{95DB4F51-3D87-40EA-AF68-419BE4A05292}" dt="2019-04-03T02:22:06.800" v="42" actId="20577"/>
          <ac:spMkLst>
            <pc:docMk/>
            <pc:sldMk cId="1751255791" sldId="289"/>
            <ac:spMk id="199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7CE177-7795-4163-B4E8-36B256A9C30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CFCF641-09C8-4EBA-88D0-D20BB24668A8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AR" b="0" i="1" dirty="0"/>
            <a:t>Podría estar toda la tarde poniendo algunas de las imágenes o estructuras visuales que solemos utilizar. Para desligarnos un poco de todo esto aparece PERCEPCIÓN UML. </a:t>
          </a:r>
          <a:endParaRPr lang="es-AR" dirty="0"/>
        </a:p>
      </dgm:t>
    </dgm:pt>
    <dgm:pt modelId="{A96B1264-9AD2-4288-8E1B-78D1F68502B7}" type="parTrans" cxnId="{038B7FBB-33E5-46A4-9C48-36E1A6CF9545}">
      <dgm:prSet/>
      <dgm:spPr/>
      <dgm:t>
        <a:bodyPr/>
        <a:lstStyle/>
        <a:p>
          <a:endParaRPr lang="es-AR"/>
        </a:p>
      </dgm:t>
    </dgm:pt>
    <dgm:pt modelId="{B352180D-A771-4A9D-A5E3-FD1BA6338E11}" type="sibTrans" cxnId="{038B7FBB-33E5-46A4-9C48-36E1A6CF9545}">
      <dgm:prSet/>
      <dgm:spPr/>
      <dgm:t>
        <a:bodyPr/>
        <a:lstStyle/>
        <a:p>
          <a:endParaRPr lang="es-AR"/>
        </a:p>
      </dgm:t>
    </dgm:pt>
    <dgm:pt modelId="{CEBC2C5D-5EB2-489E-8233-35871DD5D063}">
      <dgm:prSet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s-AR" b="0" i="1" dirty="0"/>
            <a:t>Este software tratara de hacer Diagramas de clases sin  necesitad de lo </a:t>
          </a:r>
          <a:r>
            <a:rPr lang="es-AR" b="1" i="1" u="sng" dirty="0"/>
            <a:t>estético y visual</a:t>
          </a:r>
          <a:r>
            <a:rPr lang="es-AR" b="0" i="1" dirty="0"/>
            <a:t>.</a:t>
          </a:r>
          <a:endParaRPr lang="es-AR" dirty="0"/>
        </a:p>
      </dgm:t>
    </dgm:pt>
    <dgm:pt modelId="{674AD61E-04C8-4794-82C2-0BE0BBDACFE8}" type="parTrans" cxnId="{FE5E2A2B-A114-46E2-A52C-E408D8BB37B4}">
      <dgm:prSet/>
      <dgm:spPr/>
      <dgm:t>
        <a:bodyPr/>
        <a:lstStyle/>
        <a:p>
          <a:endParaRPr lang="es-AR"/>
        </a:p>
      </dgm:t>
    </dgm:pt>
    <dgm:pt modelId="{BDE27030-C4B2-436D-A997-D96B66D3B191}" type="sibTrans" cxnId="{FE5E2A2B-A114-46E2-A52C-E408D8BB37B4}">
      <dgm:prSet/>
      <dgm:spPr/>
      <dgm:t>
        <a:bodyPr/>
        <a:lstStyle/>
        <a:p>
          <a:endParaRPr lang="es-AR"/>
        </a:p>
      </dgm:t>
    </dgm:pt>
    <dgm:pt modelId="{13D9DE00-B206-4C92-B32A-E67668EECC30}">
      <dgm:prSet/>
      <dgm:spPr>
        <a:solidFill>
          <a:schemeClr val="accent5"/>
        </a:solidFill>
      </dgm:spPr>
      <dgm:t>
        <a:bodyPr/>
        <a:lstStyle/>
        <a:p>
          <a:r>
            <a:rPr lang="es-AR" b="0" i="1" dirty="0"/>
            <a:t>Esperamos a medida que avancen los TFL, ir incorporando DER, </a:t>
          </a:r>
          <a:r>
            <a:rPr lang="es-AR" b="0" i="1" dirty="0" err="1"/>
            <a:t>DFDs</a:t>
          </a:r>
          <a:r>
            <a:rPr lang="es-AR" b="0" i="1" dirty="0"/>
            <a:t>, Diagramas UML, índices, y generar un portal que </a:t>
          </a:r>
          <a:r>
            <a:rPr lang="es-AR" b="1" i="1" u="sng" dirty="0"/>
            <a:t>centralice todas estas herramientas</a:t>
          </a:r>
          <a:r>
            <a:rPr lang="es-AR" b="0" i="1" dirty="0"/>
            <a:t>.</a:t>
          </a:r>
          <a:endParaRPr lang="es-AR" dirty="0"/>
        </a:p>
      </dgm:t>
    </dgm:pt>
    <dgm:pt modelId="{684F208A-EBE3-468D-BA83-EA89E2D44D25}" type="parTrans" cxnId="{59F7D262-F5B3-4438-871C-9312427FFF45}">
      <dgm:prSet/>
      <dgm:spPr/>
      <dgm:t>
        <a:bodyPr/>
        <a:lstStyle/>
        <a:p>
          <a:endParaRPr lang="es-AR"/>
        </a:p>
      </dgm:t>
    </dgm:pt>
    <dgm:pt modelId="{3C2F3C3D-66C1-4754-A715-87B7194A0E15}" type="sibTrans" cxnId="{59F7D262-F5B3-4438-871C-9312427FFF45}">
      <dgm:prSet/>
      <dgm:spPr/>
      <dgm:t>
        <a:bodyPr/>
        <a:lstStyle/>
        <a:p>
          <a:endParaRPr lang="es-AR"/>
        </a:p>
      </dgm:t>
    </dgm:pt>
    <dgm:pt modelId="{E6E64254-0476-4CCC-A02E-A32F31A98FDB}" type="pres">
      <dgm:prSet presAssocID="{627CE177-7795-4163-B4E8-36B256A9C308}" presName="linearFlow" presStyleCnt="0">
        <dgm:presLayoutVars>
          <dgm:dir/>
          <dgm:resizeHandles val="exact"/>
        </dgm:presLayoutVars>
      </dgm:prSet>
      <dgm:spPr/>
    </dgm:pt>
    <dgm:pt modelId="{80EBDEEB-6DCB-41A0-88A4-F9FB7164961C}" type="pres">
      <dgm:prSet presAssocID="{ACFCF641-09C8-4EBA-88D0-D20BB24668A8}" presName="composite" presStyleCnt="0"/>
      <dgm:spPr/>
    </dgm:pt>
    <dgm:pt modelId="{CF2D03A6-41E2-4CF2-BCAE-19358CA7566B}" type="pres">
      <dgm:prSet presAssocID="{ACFCF641-09C8-4EBA-88D0-D20BB24668A8}" presName="imgShp" presStyleLbl="fgImgPlace1" presStyleIdx="0" presStyleCnt="3"/>
      <dgm:spPr>
        <a:solidFill>
          <a:schemeClr val="accent6">
            <a:alpha val="52000"/>
          </a:schemeClr>
        </a:solidFill>
        <a:ln>
          <a:solidFill>
            <a:schemeClr val="lt1">
              <a:hueOff val="0"/>
              <a:satOff val="0"/>
              <a:lumOff val="0"/>
              <a:alpha val="87000"/>
            </a:schemeClr>
          </a:solidFill>
        </a:ln>
      </dgm:spPr>
    </dgm:pt>
    <dgm:pt modelId="{2FAD27B3-B721-4A48-996D-726E95A5BC3A}" type="pres">
      <dgm:prSet presAssocID="{ACFCF641-09C8-4EBA-88D0-D20BB24668A8}" presName="txShp" presStyleLbl="node1" presStyleIdx="0" presStyleCnt="3">
        <dgm:presLayoutVars>
          <dgm:bulletEnabled val="1"/>
        </dgm:presLayoutVars>
      </dgm:prSet>
      <dgm:spPr/>
    </dgm:pt>
    <dgm:pt modelId="{FD6613E9-E7F4-46FA-8595-DA7FA5E43942}" type="pres">
      <dgm:prSet presAssocID="{B352180D-A771-4A9D-A5E3-FD1BA6338E11}" presName="spacing" presStyleCnt="0"/>
      <dgm:spPr/>
    </dgm:pt>
    <dgm:pt modelId="{DD100CD0-F3B3-433F-B5A5-9EC5B0AA888F}" type="pres">
      <dgm:prSet presAssocID="{CEBC2C5D-5EB2-489E-8233-35871DD5D063}" presName="composite" presStyleCnt="0"/>
      <dgm:spPr/>
    </dgm:pt>
    <dgm:pt modelId="{CBE71868-F18A-401B-A16E-E0371CD97CD6}" type="pres">
      <dgm:prSet presAssocID="{CEBC2C5D-5EB2-489E-8233-35871DD5D063}" presName="imgShp" presStyleLbl="fgImgPlace1" presStyleIdx="1" presStyleCnt="3"/>
      <dgm:spPr>
        <a:solidFill>
          <a:schemeClr val="accent5">
            <a:lumMod val="50000"/>
            <a:alpha val="32000"/>
          </a:schemeClr>
        </a:solidFill>
      </dgm:spPr>
    </dgm:pt>
    <dgm:pt modelId="{EF1A022E-9D78-4544-8890-8FEEF6DB4B95}" type="pres">
      <dgm:prSet presAssocID="{CEBC2C5D-5EB2-489E-8233-35871DD5D063}" presName="txShp" presStyleLbl="node1" presStyleIdx="1" presStyleCnt="3">
        <dgm:presLayoutVars>
          <dgm:bulletEnabled val="1"/>
        </dgm:presLayoutVars>
      </dgm:prSet>
      <dgm:spPr/>
    </dgm:pt>
    <dgm:pt modelId="{594E6C7A-474C-4172-A20B-8E455FC81A02}" type="pres">
      <dgm:prSet presAssocID="{BDE27030-C4B2-436D-A997-D96B66D3B191}" presName="spacing" presStyleCnt="0"/>
      <dgm:spPr/>
    </dgm:pt>
    <dgm:pt modelId="{08C0044C-6C08-4054-812E-41690483F6E2}" type="pres">
      <dgm:prSet presAssocID="{13D9DE00-B206-4C92-B32A-E67668EECC30}" presName="composite" presStyleCnt="0"/>
      <dgm:spPr/>
    </dgm:pt>
    <dgm:pt modelId="{D1A19694-EE51-4E10-8DE8-735937EFCDFE}" type="pres">
      <dgm:prSet presAssocID="{13D9DE00-B206-4C92-B32A-E67668EECC30}" presName="imgShp" presStyleLbl="fgImgPlace1" presStyleIdx="2" presStyleCnt="3"/>
      <dgm:spPr>
        <a:solidFill>
          <a:schemeClr val="accent6">
            <a:lumMod val="60000"/>
            <a:lumOff val="40000"/>
            <a:alpha val="34000"/>
          </a:schemeClr>
        </a:solidFill>
      </dgm:spPr>
    </dgm:pt>
    <dgm:pt modelId="{E804FEAE-F5AB-40F6-B8EB-C8492BB1D063}" type="pres">
      <dgm:prSet presAssocID="{13D9DE00-B206-4C92-B32A-E67668EECC30}" presName="txShp" presStyleLbl="node1" presStyleIdx="2" presStyleCnt="3">
        <dgm:presLayoutVars>
          <dgm:bulletEnabled val="1"/>
        </dgm:presLayoutVars>
      </dgm:prSet>
      <dgm:spPr/>
    </dgm:pt>
  </dgm:ptLst>
  <dgm:cxnLst>
    <dgm:cxn modelId="{686D8416-DD57-4C54-A625-421977751727}" type="presOf" srcId="{ACFCF641-09C8-4EBA-88D0-D20BB24668A8}" destId="{2FAD27B3-B721-4A48-996D-726E95A5BC3A}" srcOrd="0" destOrd="0" presId="urn:microsoft.com/office/officeart/2005/8/layout/vList3"/>
    <dgm:cxn modelId="{FE5E2A2B-A114-46E2-A52C-E408D8BB37B4}" srcId="{627CE177-7795-4163-B4E8-36B256A9C308}" destId="{CEBC2C5D-5EB2-489E-8233-35871DD5D063}" srcOrd="1" destOrd="0" parTransId="{674AD61E-04C8-4794-82C2-0BE0BBDACFE8}" sibTransId="{BDE27030-C4B2-436D-A997-D96B66D3B191}"/>
    <dgm:cxn modelId="{20B2DE34-C490-4897-BA83-3B24113E24DA}" type="presOf" srcId="{627CE177-7795-4163-B4E8-36B256A9C308}" destId="{E6E64254-0476-4CCC-A02E-A32F31A98FDB}" srcOrd="0" destOrd="0" presId="urn:microsoft.com/office/officeart/2005/8/layout/vList3"/>
    <dgm:cxn modelId="{59F7D262-F5B3-4438-871C-9312427FFF45}" srcId="{627CE177-7795-4163-B4E8-36B256A9C308}" destId="{13D9DE00-B206-4C92-B32A-E67668EECC30}" srcOrd="2" destOrd="0" parTransId="{684F208A-EBE3-468D-BA83-EA89E2D44D25}" sibTransId="{3C2F3C3D-66C1-4754-A715-87B7194A0E15}"/>
    <dgm:cxn modelId="{17FBE055-AE9B-4F36-B07C-43ECBA7F3DD0}" type="presOf" srcId="{13D9DE00-B206-4C92-B32A-E67668EECC30}" destId="{E804FEAE-F5AB-40F6-B8EB-C8492BB1D063}" srcOrd="0" destOrd="0" presId="urn:microsoft.com/office/officeart/2005/8/layout/vList3"/>
    <dgm:cxn modelId="{038B7FBB-33E5-46A4-9C48-36E1A6CF9545}" srcId="{627CE177-7795-4163-B4E8-36B256A9C308}" destId="{ACFCF641-09C8-4EBA-88D0-D20BB24668A8}" srcOrd="0" destOrd="0" parTransId="{A96B1264-9AD2-4288-8E1B-78D1F68502B7}" sibTransId="{B352180D-A771-4A9D-A5E3-FD1BA6338E11}"/>
    <dgm:cxn modelId="{105FD5E2-03EA-4475-B241-C2724D12D8AE}" type="presOf" srcId="{CEBC2C5D-5EB2-489E-8233-35871DD5D063}" destId="{EF1A022E-9D78-4544-8890-8FEEF6DB4B95}" srcOrd="0" destOrd="0" presId="urn:microsoft.com/office/officeart/2005/8/layout/vList3"/>
    <dgm:cxn modelId="{A76AFF37-0CCC-4212-B90E-1DFD7F47282C}" type="presParOf" srcId="{E6E64254-0476-4CCC-A02E-A32F31A98FDB}" destId="{80EBDEEB-6DCB-41A0-88A4-F9FB7164961C}" srcOrd="0" destOrd="0" presId="urn:microsoft.com/office/officeart/2005/8/layout/vList3"/>
    <dgm:cxn modelId="{EF7B5752-FCA2-41B2-83FE-E030DFA67D75}" type="presParOf" srcId="{80EBDEEB-6DCB-41A0-88A4-F9FB7164961C}" destId="{CF2D03A6-41E2-4CF2-BCAE-19358CA7566B}" srcOrd="0" destOrd="0" presId="urn:microsoft.com/office/officeart/2005/8/layout/vList3"/>
    <dgm:cxn modelId="{6257024D-C368-43AD-AD91-4D8CCB05CDA3}" type="presParOf" srcId="{80EBDEEB-6DCB-41A0-88A4-F9FB7164961C}" destId="{2FAD27B3-B721-4A48-996D-726E95A5BC3A}" srcOrd="1" destOrd="0" presId="urn:microsoft.com/office/officeart/2005/8/layout/vList3"/>
    <dgm:cxn modelId="{EF0CCC74-3FD4-47A1-8CD2-CE16203478A7}" type="presParOf" srcId="{E6E64254-0476-4CCC-A02E-A32F31A98FDB}" destId="{FD6613E9-E7F4-46FA-8595-DA7FA5E43942}" srcOrd="1" destOrd="0" presId="urn:microsoft.com/office/officeart/2005/8/layout/vList3"/>
    <dgm:cxn modelId="{25F041F3-C415-42E0-B5D1-B2339CCB293B}" type="presParOf" srcId="{E6E64254-0476-4CCC-A02E-A32F31A98FDB}" destId="{DD100CD0-F3B3-433F-B5A5-9EC5B0AA888F}" srcOrd="2" destOrd="0" presId="urn:microsoft.com/office/officeart/2005/8/layout/vList3"/>
    <dgm:cxn modelId="{B64A2454-C1F2-4734-B793-EA06F4577B41}" type="presParOf" srcId="{DD100CD0-F3B3-433F-B5A5-9EC5B0AA888F}" destId="{CBE71868-F18A-401B-A16E-E0371CD97CD6}" srcOrd="0" destOrd="0" presId="urn:microsoft.com/office/officeart/2005/8/layout/vList3"/>
    <dgm:cxn modelId="{AC6FFB67-58A1-430E-9D98-10E629072223}" type="presParOf" srcId="{DD100CD0-F3B3-433F-B5A5-9EC5B0AA888F}" destId="{EF1A022E-9D78-4544-8890-8FEEF6DB4B95}" srcOrd="1" destOrd="0" presId="urn:microsoft.com/office/officeart/2005/8/layout/vList3"/>
    <dgm:cxn modelId="{69B49D70-1D1A-4DA0-B0A0-F7555254AFFA}" type="presParOf" srcId="{E6E64254-0476-4CCC-A02E-A32F31A98FDB}" destId="{594E6C7A-474C-4172-A20B-8E455FC81A02}" srcOrd="3" destOrd="0" presId="urn:microsoft.com/office/officeart/2005/8/layout/vList3"/>
    <dgm:cxn modelId="{F15F4798-3699-4B38-B5DA-729670018CF9}" type="presParOf" srcId="{E6E64254-0476-4CCC-A02E-A32F31A98FDB}" destId="{08C0044C-6C08-4054-812E-41690483F6E2}" srcOrd="4" destOrd="0" presId="urn:microsoft.com/office/officeart/2005/8/layout/vList3"/>
    <dgm:cxn modelId="{D98E9A75-D762-4E39-9DCB-98634DB9FCFD}" type="presParOf" srcId="{08C0044C-6C08-4054-812E-41690483F6E2}" destId="{D1A19694-EE51-4E10-8DE8-735937EFCDFE}" srcOrd="0" destOrd="0" presId="urn:microsoft.com/office/officeart/2005/8/layout/vList3"/>
    <dgm:cxn modelId="{0B230B0D-631E-4994-9E86-B15F01822B3C}" type="presParOf" srcId="{08C0044C-6C08-4054-812E-41690483F6E2}" destId="{E804FEAE-F5AB-40F6-B8EB-C8492BB1D06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D27B3-B721-4A48-996D-726E95A5BC3A}">
      <dsp:nvSpPr>
        <dsp:cNvPr id="0" name=""/>
        <dsp:cNvSpPr/>
      </dsp:nvSpPr>
      <dsp:spPr>
        <a:xfrm rot="10800000">
          <a:off x="1651637" y="1423"/>
          <a:ext cx="5600183" cy="964258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21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1" kern="1200" dirty="0"/>
            <a:t>Podría estar toda la tarde poniendo algunas de las imágenes o estructuras visuales que solemos utilizar. Para desligarnos un poco de todo esto aparece PERCEPCIÓN UML. </a:t>
          </a:r>
          <a:endParaRPr lang="es-AR" sz="1600" kern="1200" dirty="0"/>
        </a:p>
      </dsp:txBody>
      <dsp:txXfrm rot="10800000">
        <a:off x="1892701" y="1423"/>
        <a:ext cx="5359119" cy="964258"/>
      </dsp:txXfrm>
    </dsp:sp>
    <dsp:sp modelId="{CF2D03A6-41E2-4CF2-BCAE-19358CA7566B}">
      <dsp:nvSpPr>
        <dsp:cNvPr id="0" name=""/>
        <dsp:cNvSpPr/>
      </dsp:nvSpPr>
      <dsp:spPr>
        <a:xfrm>
          <a:off x="1169507" y="1423"/>
          <a:ext cx="964258" cy="964258"/>
        </a:xfrm>
        <a:prstGeom prst="ellipse">
          <a:avLst/>
        </a:prstGeom>
        <a:solidFill>
          <a:schemeClr val="accent6">
            <a:alpha val="5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 val="87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022E-9D78-4544-8890-8FEEF6DB4B95}">
      <dsp:nvSpPr>
        <dsp:cNvPr id="0" name=""/>
        <dsp:cNvSpPr/>
      </dsp:nvSpPr>
      <dsp:spPr>
        <a:xfrm rot="10800000">
          <a:off x="1651637" y="1253520"/>
          <a:ext cx="5600183" cy="964258"/>
        </a:xfrm>
        <a:prstGeom prst="homePlat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21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1" kern="1200" dirty="0"/>
            <a:t>Este software tratara de hacer Diagramas de clases sin  necesitad de lo </a:t>
          </a:r>
          <a:r>
            <a:rPr lang="es-AR" sz="1600" b="1" i="1" u="sng" kern="1200" dirty="0"/>
            <a:t>estético y visual</a:t>
          </a:r>
          <a:r>
            <a:rPr lang="es-AR" sz="1600" b="0" i="1" kern="1200" dirty="0"/>
            <a:t>.</a:t>
          </a:r>
          <a:endParaRPr lang="es-AR" sz="1600" kern="1200" dirty="0"/>
        </a:p>
      </dsp:txBody>
      <dsp:txXfrm rot="10800000">
        <a:off x="1892701" y="1253520"/>
        <a:ext cx="5359119" cy="964258"/>
      </dsp:txXfrm>
    </dsp:sp>
    <dsp:sp modelId="{CBE71868-F18A-401B-A16E-E0371CD97CD6}">
      <dsp:nvSpPr>
        <dsp:cNvPr id="0" name=""/>
        <dsp:cNvSpPr/>
      </dsp:nvSpPr>
      <dsp:spPr>
        <a:xfrm>
          <a:off x="1169507" y="1253520"/>
          <a:ext cx="964258" cy="964258"/>
        </a:xfrm>
        <a:prstGeom prst="ellipse">
          <a:avLst/>
        </a:prstGeom>
        <a:solidFill>
          <a:schemeClr val="accent5">
            <a:lumMod val="50000"/>
            <a:alpha val="3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4FEAE-F5AB-40F6-B8EB-C8492BB1D063}">
      <dsp:nvSpPr>
        <dsp:cNvPr id="0" name=""/>
        <dsp:cNvSpPr/>
      </dsp:nvSpPr>
      <dsp:spPr>
        <a:xfrm rot="10800000">
          <a:off x="1651637" y="2505617"/>
          <a:ext cx="5600183" cy="964258"/>
        </a:xfrm>
        <a:prstGeom prst="homePlate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21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1" kern="1200" dirty="0"/>
            <a:t>Esperamos a medida que avancen los TFL, ir incorporando DER, </a:t>
          </a:r>
          <a:r>
            <a:rPr lang="es-AR" sz="1600" b="0" i="1" kern="1200" dirty="0" err="1"/>
            <a:t>DFDs</a:t>
          </a:r>
          <a:r>
            <a:rPr lang="es-AR" sz="1600" b="0" i="1" kern="1200" dirty="0"/>
            <a:t>, Diagramas UML, índices, y generar un portal que </a:t>
          </a:r>
          <a:r>
            <a:rPr lang="es-AR" sz="1600" b="1" i="1" u="sng" kern="1200" dirty="0"/>
            <a:t>centralice todas estas herramientas</a:t>
          </a:r>
          <a:r>
            <a:rPr lang="es-AR" sz="1600" b="0" i="1" kern="1200" dirty="0"/>
            <a:t>.</a:t>
          </a:r>
          <a:endParaRPr lang="es-AR" sz="1600" kern="1200" dirty="0"/>
        </a:p>
      </dsp:txBody>
      <dsp:txXfrm rot="10800000">
        <a:off x="1892701" y="2505617"/>
        <a:ext cx="5359119" cy="964258"/>
      </dsp:txXfrm>
    </dsp:sp>
    <dsp:sp modelId="{D1A19694-EE51-4E10-8DE8-735937EFCDFE}">
      <dsp:nvSpPr>
        <dsp:cNvPr id="0" name=""/>
        <dsp:cNvSpPr/>
      </dsp:nvSpPr>
      <dsp:spPr>
        <a:xfrm>
          <a:off x="1169507" y="2505617"/>
          <a:ext cx="964258" cy="964258"/>
        </a:xfrm>
        <a:prstGeom prst="ellipse">
          <a:avLst/>
        </a:prstGeom>
        <a:solidFill>
          <a:schemeClr val="accent6">
            <a:lumMod val="60000"/>
            <a:lumOff val="40000"/>
            <a:alpha val="34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89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93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225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573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61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72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25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886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45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percepcionuml/" TargetMode="External"/><Relationship Id="rId11" Type="http://schemas.microsoft.com/office/2007/relationships/hdphoto" Target="../media/hdphoto1.wdp"/><Relationship Id="rId5" Type="http://schemas.openxmlformats.org/officeDocument/2006/relationships/hyperlink" Target="https://plus.google.com/102793582451064465757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facebook.com/groups/546266565848437" TargetMode="Externa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node24730-uml-dc.jelastic.saveincloud.net/UML-DC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node24730-uml-dc.jelastic.saveincloud.net/UML-D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gif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1.xml"/><Relationship Id="rId12" Type="http://schemas.microsoft.com/office/2007/relationships/hdphoto" Target="../media/hdphoto1.wdp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diagramLayout" Target="../diagrams/layout1.xml"/><Relationship Id="rId11" Type="http://schemas.openxmlformats.org/officeDocument/2006/relationships/image" Target="../media/image10.png"/><Relationship Id="rId5" Type="http://schemas.openxmlformats.org/officeDocument/2006/relationships/diagramData" Target="../diagrams/data1.xml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229897" y="1278732"/>
            <a:ext cx="5800028" cy="1939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600" dirty="0">
                <a:latin typeface="Bernard MT Condensed" panose="02050806060905020404" pitchFamily="18" charset="0"/>
              </a:rPr>
              <a:t>TRABAJO FINAL DE LICENCIATURA: </a:t>
            </a:r>
            <a:r>
              <a:rPr lang="es-AR" sz="3600" dirty="0">
                <a:latin typeface="Bernard MT Condensed" panose="02050806060905020404" pitchFamily="18" charset="0"/>
              </a:rPr>
              <a:t>PERCEPCIÓN UML</a:t>
            </a:r>
            <a:endParaRPr sz="3600" dirty="0">
              <a:latin typeface="Bernard MT Condensed" panose="02050806060905020404" pitchFamily="18" charset="0"/>
            </a:endParaRPr>
          </a:p>
        </p:txBody>
      </p:sp>
      <p:pic>
        <p:nvPicPr>
          <p:cNvPr id="1026" name="Imagen 37" descr="Resultado de imagen para unla">
            <a:extLst>
              <a:ext uri="{FF2B5EF4-FFF2-40B4-BE49-F238E27FC236}">
                <a16:creationId xmlns:a16="http://schemas.microsoft.com/office/drawing/2014/main" id="{425C24F1-E4FC-4A5B-BF5F-230BCE0D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C833E4F-FAE7-4D61-A8F7-F510DCBF0701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Cuestiones técnicas</a:t>
            </a:r>
            <a:endParaRPr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89775" y="2093366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</a:rPr>
              <a:t>Desarrollado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Con lenguaje JAVA, HTML5, JSP, Apache Tomcat 8, persistiendo los datos por medio de MySQL.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La web esta hospedada con la tecnología </a:t>
            </a:r>
            <a:r>
              <a:rPr lang="es-AR" dirty="0" err="1">
                <a:solidFill>
                  <a:schemeClr val="tx1"/>
                </a:solidFill>
              </a:rPr>
              <a:t>Jelastic</a:t>
            </a:r>
            <a:r>
              <a:rPr lang="es-AR" dirty="0">
                <a:solidFill>
                  <a:schemeClr val="tx1"/>
                </a:solidFill>
              </a:rPr>
              <a:t>, en un servidor situado en Brasil.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2415136" y="2093366"/>
            <a:ext cx="1831500" cy="2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</a:rPr>
              <a:t>Programación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just">
              <a:buNone/>
            </a:pPr>
            <a:r>
              <a:rPr lang="es-AR" dirty="0">
                <a:solidFill>
                  <a:schemeClr val="tx1"/>
                </a:solidFill>
              </a:rPr>
              <a:t>Utilizando el paradigma de Orientación a Objetos y  patrón de diseño MVC.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Haciendo uso de los servicios brindados por </a:t>
            </a:r>
            <a:r>
              <a:rPr lang="es-AR" dirty="0" err="1">
                <a:solidFill>
                  <a:schemeClr val="tx1"/>
                </a:solidFill>
              </a:rPr>
              <a:t>plantUML</a:t>
            </a:r>
            <a:r>
              <a:rPr lang="es-AR" dirty="0">
                <a:solidFill>
                  <a:schemeClr val="tx1"/>
                </a:solidFill>
              </a:rPr>
              <a:t> y los servicios de voz de Google.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3"/>
          </p:nvPr>
        </p:nvSpPr>
        <p:spPr>
          <a:xfrm>
            <a:off x="4340497" y="2093366"/>
            <a:ext cx="2117778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</a:rPr>
              <a:t>Diseño y protocolos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Diseñado utilizando librerías de Material </a:t>
            </a:r>
            <a:r>
              <a:rPr lang="es-AR" dirty="0" err="1">
                <a:solidFill>
                  <a:schemeClr val="tx1"/>
                </a:solidFill>
              </a:rPr>
              <a:t>Desing</a:t>
            </a:r>
            <a:r>
              <a:rPr lang="es-AR" dirty="0">
                <a:solidFill>
                  <a:schemeClr val="tx1"/>
                </a:solidFill>
              </a:rPr>
              <a:t>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Protocolos desarrollados por los docentes y alumnos avanzados por medio de entrevistas, aceptados y modificados por nuestro usuario estrella.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9B597347-7486-48E3-90A5-D7F45865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47965B1-D2D9-428C-AB7A-11EBAA6A790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7199" y="1348975"/>
            <a:ext cx="6828503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Servicios Web utilizados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s-AR" dirty="0">
                <a:solidFill>
                  <a:schemeClr val="tx1"/>
                </a:solidFill>
              </a:rPr>
              <a:t>www.plantuml.com</a:t>
            </a:r>
            <a:endParaRPr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</a:pPr>
            <a:r>
              <a:rPr lang="es-AR" dirty="0">
                <a:solidFill>
                  <a:schemeClr val="tx1"/>
                </a:solidFill>
              </a:rPr>
              <a:t>responsivevoice.org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AA50598-2985-4E36-A7B1-15B21E94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77" y="2122462"/>
            <a:ext cx="2514600" cy="24628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527E75-594D-476D-82A4-11664321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21" y="3686522"/>
            <a:ext cx="3543300" cy="685800"/>
          </a:xfrm>
          <a:prstGeom prst="rect">
            <a:avLst/>
          </a:prstGeom>
        </p:spPr>
      </p:pic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240E0D52-7894-45F9-9103-AAAF81CD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9DE4E09-A8C6-4E33-98B9-FD15A87D1A87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 idx="4294967295"/>
          </p:nvPr>
        </p:nvSpPr>
        <p:spPr>
          <a:xfrm>
            <a:off x="110613" y="832781"/>
            <a:ext cx="471948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Arquitectura de la aplicación </a:t>
            </a:r>
            <a:endParaRPr dirty="0"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4294967295"/>
          </p:nvPr>
        </p:nvSpPr>
        <p:spPr>
          <a:xfrm>
            <a:off x="457200" y="3536625"/>
            <a:ext cx="32508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146" name="Imagen 9">
            <a:extLst>
              <a:ext uri="{FF2B5EF4-FFF2-40B4-BE49-F238E27FC236}">
                <a16:creationId xmlns:a16="http://schemas.microsoft.com/office/drawing/2014/main" id="{59B5605A-83A4-4FEA-9925-BCD9CCD9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923" y="1606875"/>
            <a:ext cx="5697077" cy="275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3529121-ED28-42D4-831D-957B4D873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3" y="1592467"/>
            <a:ext cx="3229772" cy="2752130"/>
          </a:xfrm>
          <a:prstGeom prst="rect">
            <a:avLst/>
          </a:prstGeom>
        </p:spPr>
      </p:pic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27BE999D-76F8-4A29-AC69-95B753BB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7A08734-148A-4610-B085-8155825EAC65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F0E9C57D-9F2E-40C3-9727-B8657C7A66D0}"/>
              </a:ext>
            </a:extLst>
          </p:cNvPr>
          <p:cNvSpPr txBox="1">
            <a:spLocks/>
          </p:cNvSpPr>
          <p:nvPr/>
        </p:nvSpPr>
        <p:spPr>
          <a:xfrm>
            <a:off x="685799" y="2878750"/>
            <a:ext cx="49997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</a:t>
            </a:r>
          </a:p>
          <a:p>
            <a:r>
              <a:rPr lang="es-AR" dirty="0"/>
              <a:t>Una herramienta</a:t>
            </a:r>
          </a:p>
        </p:txBody>
      </p:sp>
      <p:sp>
        <p:nvSpPr>
          <p:cNvPr id="10" name="Google Shape;82;p16">
            <a:extLst>
              <a:ext uri="{FF2B5EF4-FFF2-40B4-BE49-F238E27FC236}">
                <a16:creationId xmlns:a16="http://schemas.microsoft.com/office/drawing/2014/main" id="{9EF2B66E-183E-45D6-BFCD-76925F85B446}"/>
              </a:ext>
            </a:extLst>
          </p:cNvPr>
          <p:cNvSpPr txBox="1">
            <a:spLocks/>
          </p:cNvSpPr>
          <p:nvPr/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0"/>
              </a:spcBef>
              <a:buFont typeface="Lato Light"/>
              <a:buNone/>
            </a:pPr>
            <a:r>
              <a:rPr lang="es-AR" dirty="0">
                <a:solidFill>
                  <a:schemeClr val="tx1"/>
                </a:solidFill>
              </a:rPr>
              <a:t>¿Qué hace este software?</a:t>
            </a:r>
          </a:p>
        </p:txBody>
      </p:sp>
      <p:pic>
        <p:nvPicPr>
          <p:cNvPr id="7" name="Imagen 37" descr="Resultado de imagen para unla">
            <a:extLst>
              <a:ext uri="{FF2B5EF4-FFF2-40B4-BE49-F238E27FC236}">
                <a16:creationId xmlns:a16="http://schemas.microsoft.com/office/drawing/2014/main" id="{BD6D94F0-5FC7-4951-9CF2-A53C3C04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954DEDD-9197-4782-9FF6-A823C83EF773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702023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Funciones de la herramienta: </a:t>
            </a: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2898058" y="1348975"/>
            <a:ext cx="3693683" cy="3085139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Auditivo: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Por medio de un simple protocolo en castellano en un lenguaje muy coloquial, se genera una imagen que puede ser compartida vía e-mail. </a:t>
            </a:r>
            <a:endParaRPr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206477" y="1570763"/>
            <a:ext cx="3316810" cy="2986462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u="sng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Visual: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Nos permite por medio de opciones múltiples, generar rápidamente un DC. Este DC se podrá PERCIBIR, es decir se podrá compartir en formato de audio y en texto de fácil interpretación. Cabe destacar que tiene un importante soporte auditivo, se lo puede utilizar de forma accesible por medio de atajos de teclado.  </a:t>
            </a:r>
            <a:endParaRPr sz="1050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D9560C-EFD5-4125-ADFB-6B98D1BAA3A6}"/>
              </a:ext>
            </a:extLst>
          </p:cNvPr>
          <p:cNvSpPr txBox="1"/>
          <p:nvPr/>
        </p:nvSpPr>
        <p:spPr>
          <a:xfrm>
            <a:off x="2856248" y="2720079"/>
            <a:ext cx="73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00" b="1" dirty="0">
                <a:solidFill>
                  <a:schemeClr val="accent5">
                    <a:lumMod val="50000"/>
                  </a:schemeClr>
                </a:solidFill>
              </a:rPr>
              <a:t>Gran</a:t>
            </a:r>
          </a:p>
          <a:p>
            <a:pPr algn="ctr"/>
            <a:r>
              <a:rPr lang="es-AR" sz="1000" b="1" dirty="0">
                <a:solidFill>
                  <a:schemeClr val="accent5">
                    <a:lumMod val="50000"/>
                  </a:schemeClr>
                </a:solidFill>
              </a:rPr>
              <a:t>potencial</a:t>
            </a:r>
          </a:p>
        </p:txBody>
      </p:sp>
      <p:pic>
        <p:nvPicPr>
          <p:cNvPr id="10" name="Imagen 37" descr="Resultado de imagen para unla">
            <a:extLst>
              <a:ext uri="{FF2B5EF4-FFF2-40B4-BE49-F238E27FC236}">
                <a16:creationId xmlns:a16="http://schemas.microsoft.com/office/drawing/2014/main" id="{BEB2F220-A873-4990-8992-2AA890ED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5A5DD4B-C995-427B-9AC2-4972291FF7AC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  <p:extLst>
      <p:ext uri="{BB962C8B-B14F-4D97-AF65-F5344CB8AC3E}">
        <p14:creationId xmlns:p14="http://schemas.microsoft.com/office/powerpoint/2010/main" val="22275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Herramienta visual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5" y="2083875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: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Luego de una interacción muy simple con cuadros de texto, y opciones múltiples, se generará de forma automática  un diagrama de clases con este aspecto: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CFAC9FF-2609-46BC-8591-1E6A00E7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33" y="2271251"/>
            <a:ext cx="3520268" cy="2162863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 flipV="1">
            <a:off x="1423219" y="3605981"/>
            <a:ext cx="958646" cy="29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25934E01-D297-4B8D-BF4F-6BE85B69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992B649-AB71-4B1B-91D4-341E5205B0C5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/>
              <a:t>Herramienta visual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4" y="2083875"/>
            <a:ext cx="2622135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El DC “visto” en el </a:t>
            </a:r>
            <a:r>
              <a:rPr lang="es-AR" sz="1100" dirty="0" err="1">
                <a:solidFill>
                  <a:schemeClr val="tx1"/>
                </a:solidFill>
              </a:rPr>
              <a:t>slide</a:t>
            </a:r>
            <a:r>
              <a:rPr lang="es-AR" sz="1100" dirty="0">
                <a:solidFill>
                  <a:schemeClr val="tx1"/>
                </a:solidFill>
              </a:rPr>
              <a:t> anterior, claramente no respeta la parte de “olvidar lo visual”, el mismo será transformado por nuestro SW a un audio de este estilo: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>
            <a:off x="1873045" y="3252019"/>
            <a:ext cx="20675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getvoice (4)">
            <a:hlinkClick r:id="" action="ppaction://media"/>
            <a:extLst>
              <a:ext uri="{FF2B5EF4-FFF2-40B4-BE49-F238E27FC236}">
                <a16:creationId xmlns:a16="http://schemas.microsoft.com/office/drawing/2014/main" id="{CA7B4AD7-F623-4514-A41E-F194EF897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9633" y="3008338"/>
            <a:ext cx="487363" cy="487362"/>
          </a:xfrm>
          <a:prstGeom prst="rect">
            <a:avLst/>
          </a:prstGeom>
        </p:spPr>
      </p:pic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E72D2976-DE22-4F0E-B171-C42E1460C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2A81920-27A4-4BA2-A409-CB54FA3EC8B3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  <p:extLst>
      <p:ext uri="{BB962C8B-B14F-4D97-AF65-F5344CB8AC3E}">
        <p14:creationId xmlns:p14="http://schemas.microsoft.com/office/powerpoint/2010/main" val="28671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200245" y="271465"/>
            <a:ext cx="4478911" cy="20859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/>
              <a:t>Herramienta</a:t>
            </a:r>
            <a:br>
              <a:rPr lang="es-AR" dirty="0"/>
            </a:br>
            <a:r>
              <a:rPr lang="es-AR" dirty="0"/>
              <a:t> visual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4" y="2083875"/>
            <a:ext cx="2622135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Generación: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Ese audio, puede gustar o no, y esa seria otra discusión, así que además de la imagen y el audio, el DC se transforma a dos textos, el primero en un lenguaje natural, como el siguiente: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>
            <a:off x="2227006" y="3259394"/>
            <a:ext cx="1268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8C62F75-88A6-4ADA-85B4-C92CA1CABF10}"/>
              </a:ext>
            </a:extLst>
          </p:cNvPr>
          <p:cNvSpPr txBox="1"/>
          <p:nvPr/>
        </p:nvSpPr>
        <p:spPr>
          <a:xfrm>
            <a:off x="3654823" y="176981"/>
            <a:ext cx="44789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1000" dirty="0">
                <a:solidFill>
                  <a:schemeClr val="tx1"/>
                </a:solidFill>
              </a:rPr>
              <a:t>Diagrama de clases, creado por Nicolas y </a:t>
            </a:r>
            <a:r>
              <a:rPr lang="es-AR" sz="1000" dirty="0" err="1">
                <a:solidFill>
                  <a:schemeClr val="tx1"/>
                </a:solidFill>
              </a:rPr>
              <a:t>Hernan</a:t>
            </a:r>
            <a:r>
              <a:rPr lang="es-AR" sz="1000" dirty="0">
                <a:solidFill>
                  <a:schemeClr val="tx1"/>
                </a:solidFill>
              </a:rPr>
              <a:t> el día 22/04/2018 esta compuesto por: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Clase publica denominada Empleado, donde sus atributos son: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atributo privado del tipo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 denominado legajo.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atributo publico del tipo </a:t>
            </a:r>
            <a:r>
              <a:rPr lang="es-AR" sz="1000" dirty="0" err="1">
                <a:solidFill>
                  <a:schemeClr val="tx1"/>
                </a:solidFill>
              </a:rPr>
              <a:t>String</a:t>
            </a:r>
            <a:r>
              <a:rPr lang="es-AR" sz="1000" dirty="0">
                <a:solidFill>
                  <a:schemeClr val="tx1"/>
                </a:solidFill>
              </a:rPr>
              <a:t>  denominado nombre.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</a:t>
            </a:r>
            <a:r>
              <a:rPr lang="es-AR" sz="1000" dirty="0" err="1">
                <a:solidFill>
                  <a:schemeClr val="tx1"/>
                </a:solidFill>
              </a:rPr>
              <a:t>MeÌtodo</a:t>
            </a:r>
            <a:r>
              <a:rPr lang="es-AR" sz="1000" dirty="0">
                <a:solidFill>
                  <a:schemeClr val="tx1"/>
                </a:solidFill>
              </a:rPr>
              <a:t> privado con nombre </a:t>
            </a:r>
            <a:r>
              <a:rPr lang="es-AR" sz="1000" dirty="0" err="1">
                <a:solidFill>
                  <a:schemeClr val="tx1"/>
                </a:solidFill>
              </a:rPr>
              <a:t>calcularSueldo</a:t>
            </a:r>
            <a:r>
              <a:rPr lang="es-AR" sz="1000" dirty="0">
                <a:solidFill>
                  <a:schemeClr val="tx1"/>
                </a:solidFill>
              </a:rPr>
              <a:t>. Con un argumento del tipo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con nombre </a:t>
            </a:r>
            <a:r>
              <a:rPr lang="es-AR" sz="1000" dirty="0" err="1">
                <a:solidFill>
                  <a:schemeClr val="tx1"/>
                </a:solidFill>
              </a:rPr>
              <a:t>anioDeIngreso</a:t>
            </a:r>
            <a:r>
              <a:rPr lang="es-AR" sz="1000" dirty="0">
                <a:solidFill>
                  <a:schemeClr val="tx1"/>
                </a:solidFill>
              </a:rPr>
              <a:t>. , este método retorna un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Clase publica denominada Contratado, sin Atributos definidos.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Interface denominada Tercerizado, donde sus atributos son: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atributo privado del tipo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 denominado </a:t>
            </a:r>
            <a:r>
              <a:rPr lang="es-AR" sz="1000" dirty="0" err="1">
                <a:solidFill>
                  <a:schemeClr val="tx1"/>
                </a:solidFill>
              </a:rPr>
              <a:t>idEmpleado</a:t>
            </a:r>
            <a:r>
              <a:rPr lang="es-AR" sz="10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Método publico con nombre </a:t>
            </a:r>
            <a:r>
              <a:rPr lang="es-AR" sz="1000" dirty="0" err="1">
                <a:solidFill>
                  <a:schemeClr val="tx1"/>
                </a:solidFill>
              </a:rPr>
              <a:t>terminarContrato</a:t>
            </a:r>
            <a:r>
              <a:rPr lang="es-AR" sz="1000" dirty="0">
                <a:solidFill>
                  <a:schemeClr val="tx1"/>
                </a:solidFill>
              </a:rPr>
              <a:t>., este </a:t>
            </a:r>
            <a:r>
              <a:rPr lang="es-AR" sz="1000" dirty="0" err="1">
                <a:solidFill>
                  <a:schemeClr val="tx1"/>
                </a:solidFill>
              </a:rPr>
              <a:t>meÌtodo</a:t>
            </a:r>
            <a:r>
              <a:rPr lang="es-AR" sz="1000" dirty="0">
                <a:solidFill>
                  <a:schemeClr val="tx1"/>
                </a:solidFill>
              </a:rPr>
              <a:t> retorna un </a:t>
            </a:r>
            <a:r>
              <a:rPr lang="es-AR" sz="1000" dirty="0" err="1">
                <a:solidFill>
                  <a:schemeClr val="tx1"/>
                </a:solidFill>
              </a:rPr>
              <a:t>Void</a:t>
            </a:r>
            <a:r>
              <a:rPr lang="es-AR" sz="10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…</a:t>
            </a:r>
          </a:p>
          <a:p>
            <a:pPr algn="just"/>
            <a:endParaRPr lang="es-AR" sz="1000" dirty="0">
              <a:solidFill>
                <a:schemeClr val="tx1"/>
              </a:solidFill>
            </a:endParaRP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Clase abstracta denominada Limpieza, sin Atributos definidos.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El Diagrama de clase posee las siguientes relaciones entre las clases: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La clase Empleado  con una relación de composición con la clase Tercerizado. Además esta relación va desde cero a uno hasta 1 a muchos.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La clase Contratado  con una relación de dependencia con la clase Contratado. Además esta relación va desde cero a muchos hasta cero a muchos.</a:t>
            </a:r>
          </a:p>
          <a:p>
            <a:pPr algn="just"/>
            <a:endParaRPr lang="es-AR" sz="1000" dirty="0">
              <a:solidFill>
                <a:schemeClr val="tx1"/>
              </a:solidFill>
            </a:endParaRP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…</a:t>
            </a:r>
          </a:p>
          <a:p>
            <a:endParaRPr lang="es-AR" dirty="0"/>
          </a:p>
        </p:txBody>
      </p: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C8187B96-B08A-4141-A448-8352E1E8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3254360-EBCD-459B-BA41-7AFD57D9E05B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  <p:extLst>
      <p:ext uri="{BB962C8B-B14F-4D97-AF65-F5344CB8AC3E}">
        <p14:creationId xmlns:p14="http://schemas.microsoft.com/office/powerpoint/2010/main" val="31619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AR" dirty="0"/>
              <a:t>Herramienta accesible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4" y="2083875"/>
            <a:ext cx="2622135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Y el segundo en un protocolo.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Por medio del protocolo,  dado a continuación, con comandos muy simples, y uso de métodos abreviados, se puede estar a dos botones de no solo generar una imagen, si no también de compartirla.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>
            <a:off x="2471738" y="3686175"/>
            <a:ext cx="14287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019903A-91B4-4413-8D28-60CCDFDEFE13}"/>
              </a:ext>
            </a:extLst>
          </p:cNvPr>
          <p:cNvSpPr txBox="1"/>
          <p:nvPr/>
        </p:nvSpPr>
        <p:spPr>
          <a:xfrm>
            <a:off x="4291780" y="71802"/>
            <a:ext cx="43624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tx1"/>
                </a:solidFill>
              </a:rPr>
              <a:t>Titulo Prueba de Abril - Creada por: Nicolas y </a:t>
            </a:r>
            <a:r>
              <a:rPr lang="es-AR" sz="1000" dirty="0" err="1">
                <a:solidFill>
                  <a:schemeClr val="tx1"/>
                </a:solidFill>
              </a:rPr>
              <a:t>Hernan</a:t>
            </a:r>
            <a:r>
              <a:rPr lang="es-AR" sz="1000" dirty="0">
                <a:solidFill>
                  <a:schemeClr val="tx1"/>
                </a:solidFill>
              </a:rPr>
              <a:t> - 22/04/2018</a:t>
            </a:r>
          </a:p>
          <a:p>
            <a:r>
              <a:rPr lang="es-AR" sz="1000" dirty="0">
                <a:solidFill>
                  <a:schemeClr val="tx1"/>
                </a:solidFill>
              </a:rPr>
              <a:t>Clase Empleado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legajo</a:t>
            </a:r>
          </a:p>
          <a:p>
            <a:r>
              <a:rPr lang="es-AR" sz="1000" dirty="0">
                <a:solidFill>
                  <a:schemeClr val="tx1"/>
                </a:solidFill>
              </a:rPr>
              <a:t>+</a:t>
            </a:r>
            <a:r>
              <a:rPr lang="es-AR" sz="1000" dirty="0" err="1">
                <a:solidFill>
                  <a:schemeClr val="tx1"/>
                </a:solidFill>
              </a:rPr>
              <a:t>String</a:t>
            </a:r>
            <a:r>
              <a:rPr lang="es-AR" sz="1000" dirty="0">
                <a:solidFill>
                  <a:schemeClr val="tx1"/>
                </a:solidFill>
              </a:rPr>
              <a:t> nombre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calcularSueldo</a:t>
            </a:r>
            <a:r>
              <a:rPr lang="es-AR" sz="1000" dirty="0">
                <a:solidFill>
                  <a:schemeClr val="tx1"/>
                </a:solidFill>
              </a:rPr>
              <a:t> (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anioDeIngreso</a:t>
            </a:r>
            <a:r>
              <a:rPr lang="es-AR" sz="1000" dirty="0">
                <a:solidFill>
                  <a:schemeClr val="tx1"/>
                </a:solidFill>
              </a:rPr>
              <a:t> ) :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>
                <a:solidFill>
                  <a:schemeClr val="tx1"/>
                </a:solidFill>
              </a:rPr>
              <a:t>Clase Contratado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>
                <a:solidFill>
                  <a:schemeClr val="tx1"/>
                </a:solidFill>
              </a:rPr>
              <a:t>Interface Tercerizado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idEmpleado</a:t>
            </a:r>
            <a:endParaRPr lang="es-AR" sz="1000" dirty="0">
              <a:solidFill>
                <a:schemeClr val="tx1"/>
              </a:solidFill>
            </a:endParaRP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+</a:t>
            </a:r>
            <a:r>
              <a:rPr lang="es-AR" sz="1000" dirty="0" err="1">
                <a:solidFill>
                  <a:schemeClr val="tx1"/>
                </a:solidFill>
              </a:rPr>
              <a:t>terminarContrato</a:t>
            </a:r>
            <a:r>
              <a:rPr lang="es-AR" sz="1000" dirty="0">
                <a:solidFill>
                  <a:schemeClr val="tx1"/>
                </a:solidFill>
              </a:rPr>
              <a:t> ( ) :</a:t>
            </a:r>
            <a:r>
              <a:rPr lang="es-AR" sz="1000" dirty="0" err="1">
                <a:solidFill>
                  <a:schemeClr val="tx1"/>
                </a:solidFill>
              </a:rPr>
              <a:t>Void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 err="1">
                <a:solidFill>
                  <a:schemeClr val="tx1"/>
                </a:solidFill>
              </a:rPr>
              <a:t>enum</a:t>
            </a:r>
            <a:r>
              <a:rPr lang="es-AR" sz="1000" dirty="0">
                <a:solidFill>
                  <a:schemeClr val="tx1"/>
                </a:solidFill>
              </a:rPr>
              <a:t> Jefe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idJefe</a:t>
            </a:r>
            <a:endParaRPr lang="es-AR" sz="1000" dirty="0">
              <a:solidFill>
                <a:schemeClr val="tx1"/>
              </a:solidFill>
            </a:endParaRP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#</a:t>
            </a:r>
            <a:r>
              <a:rPr lang="es-AR" sz="1000" dirty="0" err="1">
                <a:solidFill>
                  <a:schemeClr val="tx1"/>
                </a:solidFill>
              </a:rPr>
              <a:t>calcularSueldoNeto</a:t>
            </a:r>
            <a:r>
              <a:rPr lang="es-AR" sz="1000" dirty="0">
                <a:solidFill>
                  <a:schemeClr val="tx1"/>
                </a:solidFill>
              </a:rPr>
              <a:t> ( ) :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 err="1">
                <a:solidFill>
                  <a:schemeClr val="tx1"/>
                </a:solidFill>
              </a:rPr>
              <a:t>ClaseAbstracta</a:t>
            </a:r>
            <a:r>
              <a:rPr lang="es-AR" sz="1000" dirty="0">
                <a:solidFill>
                  <a:schemeClr val="tx1"/>
                </a:solidFill>
              </a:rPr>
              <a:t> Limpieza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Empleado </a:t>
            </a:r>
            <a:r>
              <a:rPr lang="es-AR" sz="1000" dirty="0" err="1">
                <a:solidFill>
                  <a:schemeClr val="tx1"/>
                </a:solidFill>
              </a:rPr>
              <a:t>CeroAUno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ComposicionDesde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UnoAMuchos</a:t>
            </a:r>
            <a:r>
              <a:rPr lang="es-AR" sz="1000" dirty="0">
                <a:solidFill>
                  <a:schemeClr val="tx1"/>
                </a:solidFill>
              </a:rPr>
              <a:t> Tercerizado</a:t>
            </a:r>
          </a:p>
        </p:txBody>
      </p: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5A187C6B-3F74-410F-B82E-ACA1E3EB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4A3E67-7489-4F90-BECF-BB6994CBB9A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  <p:extLst>
      <p:ext uri="{BB962C8B-B14F-4D97-AF65-F5344CB8AC3E}">
        <p14:creationId xmlns:p14="http://schemas.microsoft.com/office/powerpoint/2010/main" val="175125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.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C0EA580C-C20A-4D64-B18F-D8D2B6AA953D}"/>
              </a:ext>
            </a:extLst>
          </p:cNvPr>
          <p:cNvSpPr txBox="1">
            <a:spLocks/>
          </p:cNvSpPr>
          <p:nvPr/>
        </p:nvSpPr>
        <p:spPr>
          <a:xfrm>
            <a:off x="685799" y="2878750"/>
            <a:ext cx="49997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4.</a:t>
            </a:r>
          </a:p>
          <a:p>
            <a:r>
              <a:rPr lang="es-AR" dirty="0"/>
              <a:t>Un problema</a:t>
            </a:r>
          </a:p>
        </p:txBody>
      </p:sp>
      <p:sp>
        <p:nvSpPr>
          <p:cNvPr id="7" name="Google Shape;82;p16">
            <a:extLst>
              <a:ext uri="{FF2B5EF4-FFF2-40B4-BE49-F238E27FC236}">
                <a16:creationId xmlns:a16="http://schemas.microsoft.com/office/drawing/2014/main" id="{711A236F-0CB7-42CB-8674-92EE186861CF}"/>
              </a:ext>
            </a:extLst>
          </p:cNvPr>
          <p:cNvSpPr txBox="1">
            <a:spLocks/>
          </p:cNvSpPr>
          <p:nvPr/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0"/>
              </a:spcBef>
              <a:buFont typeface="Lato Light"/>
              <a:buNone/>
            </a:pPr>
            <a:r>
              <a:rPr lang="es-AR" dirty="0">
                <a:solidFill>
                  <a:schemeClr val="tx1"/>
                </a:solidFill>
              </a:rPr>
              <a:t>Solucionarlo y mejorar…</a:t>
            </a:r>
          </a:p>
        </p:txBody>
      </p:sp>
      <p:pic>
        <p:nvPicPr>
          <p:cNvPr id="10" name="Imagen 37" descr="Resultado de imagen para unla">
            <a:extLst>
              <a:ext uri="{FF2B5EF4-FFF2-40B4-BE49-F238E27FC236}">
                <a16:creationId xmlns:a16="http://schemas.microsoft.com/office/drawing/2014/main" id="{86E6E094-3CB2-4B9C-A13A-A46E60D9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4ED27EA-F537-488F-9B0D-5DE0AD7932E9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  <p:extLst>
      <p:ext uri="{BB962C8B-B14F-4D97-AF65-F5344CB8AC3E}">
        <p14:creationId xmlns:p14="http://schemas.microsoft.com/office/powerpoint/2010/main" val="4166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AR" dirty="0"/>
              <a:t>Quiénes somos?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3972961" y="1336183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b="1" u="sng" dirty="0">
                <a:solidFill>
                  <a:schemeClr val="tx1"/>
                </a:solidFill>
              </a:rPr>
              <a:t>Gracias a: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solidFill>
                  <a:schemeClr val="tx1"/>
                </a:solidFill>
              </a:rPr>
              <a:t>Cristian Juárez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AR"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solidFill>
                  <a:schemeClr val="tx1"/>
                </a:solidFill>
              </a:rPr>
              <a:t>Luciano </a:t>
            </a:r>
            <a:r>
              <a:rPr lang="es-AR" sz="1200" dirty="0" err="1">
                <a:solidFill>
                  <a:schemeClr val="tx1"/>
                </a:solidFill>
              </a:rPr>
              <a:t>Spinazzola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400" b="1" u="sng" dirty="0">
                <a:solidFill>
                  <a:schemeClr val="tx1"/>
                </a:solidFill>
              </a:rPr>
              <a:t>Trabajamos: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400" dirty="0">
                <a:solidFill>
                  <a:schemeClr val="tx1"/>
                </a:solidFill>
              </a:rPr>
              <a:t>Director: Mg. Hernán Amatriain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400" dirty="0">
                <a:solidFill>
                  <a:schemeClr val="tx1"/>
                </a:solidFill>
              </a:rPr>
              <a:t>Estudiante: Perez, Nicolás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B4910F-755C-4A2D-9829-9179B9700C03}"/>
              </a:ext>
            </a:extLst>
          </p:cNvPr>
          <p:cNvSpPr/>
          <p:nvPr/>
        </p:nvSpPr>
        <p:spPr>
          <a:xfrm>
            <a:off x="0" y="4374996"/>
            <a:ext cx="9144000" cy="764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B54AE39-25AD-45DB-AA81-D29CDB7F2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9" t="26523" r="63226" b="48714"/>
          <a:stretch/>
        </p:blipFill>
        <p:spPr>
          <a:xfrm>
            <a:off x="3132301" y="1408477"/>
            <a:ext cx="726360" cy="80698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6" name="Picture 2" descr="https://scontent.faep9-1.fna.fbcdn.net/v/t1.0-9/14022284_10210063665726608_559731524763236430_n.jpg?_nc_cat=108&amp;_nc_ht=scontent.faep9-1.fna&amp;oh=3f09f5c5207f75f2957430bb4bd2dbde&amp;oe=5CA7E804">
            <a:extLst>
              <a:ext uri="{FF2B5EF4-FFF2-40B4-BE49-F238E27FC236}">
                <a16:creationId xmlns:a16="http://schemas.microsoft.com/office/drawing/2014/main" id="{EB7D7B55-85B3-4168-81F7-876657F7E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9" t="16465" r="21087" b="50056"/>
          <a:stretch/>
        </p:blipFill>
        <p:spPr bwMode="auto">
          <a:xfrm>
            <a:off x="3132300" y="2226433"/>
            <a:ext cx="731149" cy="857401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8E03236-0DC9-4205-B158-B34B180FC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63" r="55545" b="77813"/>
          <a:stretch/>
        </p:blipFill>
        <p:spPr>
          <a:xfrm>
            <a:off x="5400675" y="1404233"/>
            <a:ext cx="745695" cy="80698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D4D6A6-39BB-44DE-A015-2EF4397B5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681" y="2226432"/>
            <a:ext cx="695689" cy="857401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9" name="Imagen 37" descr="Resultado de imagen para unla">
            <a:extLst>
              <a:ext uri="{FF2B5EF4-FFF2-40B4-BE49-F238E27FC236}">
                <a16:creationId xmlns:a16="http://schemas.microsoft.com/office/drawing/2014/main" id="{A4CF3A51-48BB-4C7F-903A-9EBE7EFD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7B8A999-20B0-4FEC-B7B7-37327F09381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464574" y="1326853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Cuestión:</a:t>
            </a:r>
            <a:endParaRPr dirty="0"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200;p30">
            <a:extLst>
              <a:ext uri="{FF2B5EF4-FFF2-40B4-BE49-F238E27FC236}">
                <a16:creationId xmlns:a16="http://schemas.microsoft.com/office/drawing/2014/main" id="{702C0129-F1EA-48E3-8CA9-99473310E9A6}"/>
              </a:ext>
            </a:extLst>
          </p:cNvPr>
          <p:cNvSpPr txBox="1">
            <a:spLocks/>
          </p:cNvSpPr>
          <p:nvPr/>
        </p:nvSpPr>
        <p:spPr>
          <a:xfrm>
            <a:off x="98094" y="2083875"/>
            <a:ext cx="3596377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s-AR" sz="1100" b="1" dirty="0">
                <a:solidFill>
                  <a:schemeClr val="tx1"/>
                </a:solidFill>
              </a:rPr>
              <a:t>No solo este SW, PERCEPCIÓN UML, si no todo el proyecto en general, está naciendo, está en la Génesis de su vida, por lo cual es necesario, mejorarlo, agrandarlo, pulirlo y probarlo. Como somos consientes que  entre esto, y la versión final de acá a unos años habrá grandes modificaciones, estarán abiertas las puertas al diálogo y el debate por todos los que usen esta app. Para esto hemos abierto y ya están en uso varios canales de diálogo para ir utilizando nuestro SW, a modo de foro de debate, dudas y mejoras. </a:t>
            </a:r>
            <a:endParaRPr lang="es-AR" sz="1100" dirty="0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B729BC-2EA3-495F-A5F7-876D618E16A7}"/>
              </a:ext>
            </a:extLst>
          </p:cNvPr>
          <p:cNvSpPr/>
          <p:nvPr/>
        </p:nvSpPr>
        <p:spPr>
          <a:xfrm>
            <a:off x="4424516" y="321817"/>
            <a:ext cx="43802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u="sng" dirty="0"/>
              <a:t>Facebook: </a:t>
            </a:r>
            <a:r>
              <a:rPr lang="es-AR" dirty="0">
                <a:hlinkClick r:id="rId4"/>
              </a:rPr>
              <a:t>https://www.facebook.com/groups/546266565848437</a:t>
            </a:r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u="sng" dirty="0"/>
              <a:t>Google: </a:t>
            </a:r>
            <a:r>
              <a:rPr lang="es-AR" dirty="0">
                <a:hlinkClick r:id="rId5"/>
              </a:rPr>
              <a:t>https://plus.google.com/102793582451064465757</a:t>
            </a:r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u="sng" dirty="0"/>
              <a:t>Instagram: </a:t>
            </a:r>
          </a:p>
          <a:p>
            <a:r>
              <a:rPr lang="es-AR" dirty="0">
                <a:hlinkClick r:id="rId6"/>
              </a:rPr>
              <a:t>https://www.instagram.com/percepcionuml/</a:t>
            </a:r>
            <a:endParaRPr lang="es-AR" dirty="0"/>
          </a:p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5EBAC5-728B-4030-AE46-89B86B735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463" t="27899" r="35196" b="38450"/>
          <a:stretch/>
        </p:blipFill>
        <p:spPr>
          <a:xfrm>
            <a:off x="3814314" y="350839"/>
            <a:ext cx="603941" cy="609533"/>
          </a:xfrm>
          <a:prstGeom prst="rect">
            <a:avLst/>
          </a:prstGeom>
        </p:spPr>
      </p:pic>
      <p:pic>
        <p:nvPicPr>
          <p:cNvPr id="8194" name="Picture 2" descr="Resultado de imagen para facebook google+ instagram">
            <a:extLst>
              <a:ext uri="{FF2B5EF4-FFF2-40B4-BE49-F238E27FC236}">
                <a16:creationId xmlns:a16="http://schemas.microsoft.com/office/drawing/2014/main" id="{42BA0625-D230-4665-BB2E-DDD7F2D2E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4" t="61497" r="1690" b="5866"/>
          <a:stretch/>
        </p:blipFill>
        <p:spPr bwMode="auto">
          <a:xfrm>
            <a:off x="3888056" y="2059032"/>
            <a:ext cx="558953" cy="5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800AF4-4CC3-412A-B97D-A492EDA78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6492" y="1219570"/>
            <a:ext cx="588874" cy="618196"/>
          </a:xfrm>
          <a:prstGeom prst="rect">
            <a:avLst/>
          </a:prstGeom>
        </p:spPr>
      </p:pic>
      <p:pic>
        <p:nvPicPr>
          <p:cNvPr id="12" name="Imagen 37" descr="Resultado de imagen para unla">
            <a:extLst>
              <a:ext uri="{FF2B5EF4-FFF2-40B4-BE49-F238E27FC236}">
                <a16:creationId xmlns:a16="http://schemas.microsoft.com/office/drawing/2014/main" id="{B9998A23-564E-42B6-ACBA-FE31675F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77A0EF3-9911-443E-BBBE-F275663871EC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8616572C-7EC2-4C2E-83A3-437085F424AE}"/>
              </a:ext>
            </a:extLst>
          </p:cNvPr>
          <p:cNvSpPr txBox="1">
            <a:spLocks/>
          </p:cNvSpPr>
          <p:nvPr/>
        </p:nvSpPr>
        <p:spPr>
          <a:xfrm>
            <a:off x="685799" y="2878750"/>
            <a:ext cx="49997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rgbClr val="FEC830"/>
                </a:solidFill>
              </a:rPr>
              <a:t>5.</a:t>
            </a:r>
          </a:p>
          <a:p>
            <a:r>
              <a:rPr lang="es-AR" dirty="0">
                <a:solidFill>
                  <a:srgbClr val="FEC830"/>
                </a:solidFill>
              </a:rPr>
              <a:t>Un desafío</a:t>
            </a:r>
          </a:p>
        </p:txBody>
      </p:sp>
      <p:pic>
        <p:nvPicPr>
          <p:cNvPr id="8" name="Imagen 37" descr="Resultado de imagen para unla">
            <a:extLst>
              <a:ext uri="{FF2B5EF4-FFF2-40B4-BE49-F238E27FC236}">
                <a16:creationId xmlns:a16="http://schemas.microsoft.com/office/drawing/2014/main" id="{1F3D226B-769B-458E-8963-1C55C2EB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9412E12-052E-4196-9A4A-A215D5771F2E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50A669E-C04B-47BB-8780-F07C56AB8EA4}"/>
              </a:ext>
            </a:extLst>
          </p:cNvPr>
          <p:cNvSpPr/>
          <p:nvPr/>
        </p:nvSpPr>
        <p:spPr>
          <a:xfrm>
            <a:off x="250723" y="210049"/>
            <a:ext cx="39451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>
                <a:solidFill>
                  <a:srgbClr val="D24614"/>
                </a:solidFill>
                <a:latin typeface="Georgia" panose="02040502050405020303" pitchFamily="18" charset="0"/>
              </a:rPr>
              <a:t>El 28% de las personas que padecen discapacidad visual moderada y grave están edad de trabajar</a:t>
            </a:r>
          </a:p>
          <a:p>
            <a:pPr algn="just"/>
            <a:r>
              <a:rPr lang="es-AR" dirty="0">
                <a:solidFill>
                  <a:srgbClr val="333333"/>
                </a:solidFill>
                <a:latin typeface="verdana" panose="020B0604030504040204" pitchFamily="34" charset="0"/>
              </a:rPr>
              <a:t>Las limitaciones visuales afectan la capacidad de los trabajadores para llevar una vida productiva. Esto menoscaba sus posibilidades de encontrar empleo y mantenerse a sí mismos y a sus familias.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4750D-83CF-48DC-A002-2D50878CC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4" t="43584" r="30242" b="27026"/>
          <a:stretch/>
        </p:blipFill>
        <p:spPr>
          <a:xfrm>
            <a:off x="1305233" y="2025931"/>
            <a:ext cx="4911212" cy="20015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14094A-FDEE-4173-83CC-8C233192F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78" t="43011" r="36138" b="20573"/>
          <a:stretch/>
        </p:blipFill>
        <p:spPr>
          <a:xfrm>
            <a:off x="4195918" y="0"/>
            <a:ext cx="2485102" cy="1873046"/>
          </a:xfrm>
          <a:prstGeom prst="rect">
            <a:avLst/>
          </a:prstGeom>
        </p:spPr>
      </p:pic>
      <p:pic>
        <p:nvPicPr>
          <p:cNvPr id="14" name="Imagen 37" descr="Resultado de imagen para unla">
            <a:extLst>
              <a:ext uri="{FF2B5EF4-FFF2-40B4-BE49-F238E27FC236}">
                <a16:creationId xmlns:a16="http://schemas.microsoft.com/office/drawing/2014/main" id="{8F77436F-5B17-4E65-9D9A-9AF8F6B5A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26A79CE-5611-49CE-BEDD-431C02201020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3325063" y="3577146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rgbClr val="FFFFFF"/>
                </a:solidFill>
              </a:rPr>
              <a:t>Los invito a navegar</a:t>
            </a:r>
            <a:br>
              <a:rPr lang="es-AR" sz="3600" dirty="0">
                <a:solidFill>
                  <a:srgbClr val="FFFFFF"/>
                </a:solidFill>
              </a:rPr>
            </a:br>
            <a:r>
              <a:rPr lang="es-AR" sz="3600" dirty="0">
                <a:solidFill>
                  <a:srgbClr val="FFFFFF"/>
                </a:solidFill>
              </a:rPr>
              <a:t>por PERCEPCION UML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846350" y="195485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3C1396D-A9A1-42A3-AE82-F216957ABF34}"/>
              </a:ext>
            </a:extLst>
          </p:cNvPr>
          <p:cNvSpPr/>
          <p:nvPr/>
        </p:nvSpPr>
        <p:spPr>
          <a:xfrm rot="20147257">
            <a:off x="2568721" y="1595290"/>
            <a:ext cx="5390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b="1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http://node24730-uml-dc.jelastic.saveincloud.net/UML-DC/</a:t>
            </a:r>
            <a:endParaRPr lang="es-AR" b="1" u="sng" dirty="0">
              <a:solidFill>
                <a:schemeClr val="tx1"/>
              </a:solidFill>
            </a:endParaRPr>
          </a:p>
        </p:txBody>
      </p:sp>
      <p:sp>
        <p:nvSpPr>
          <p:cNvPr id="14" name="Google Shape;137;p23">
            <a:extLst>
              <a:ext uri="{FF2B5EF4-FFF2-40B4-BE49-F238E27FC236}">
                <a16:creationId xmlns:a16="http://schemas.microsoft.com/office/drawing/2014/main" id="{52FBB5A3-AC39-4557-BA27-DD9CE48951B9}"/>
              </a:ext>
            </a:extLst>
          </p:cNvPr>
          <p:cNvSpPr txBox="1">
            <a:spLocks/>
          </p:cNvSpPr>
          <p:nvPr/>
        </p:nvSpPr>
        <p:spPr>
          <a:xfrm>
            <a:off x="4297650" y="44479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endParaRPr lang="en" dirty="0">
              <a:solidFill>
                <a:srgbClr val="999999"/>
              </a:solidFill>
            </a:endParaRPr>
          </a:p>
        </p:txBody>
      </p:sp>
      <p:pic>
        <p:nvPicPr>
          <p:cNvPr id="12" name="Imagen 37" descr="Resultado de imagen para unla">
            <a:extLst>
              <a:ext uri="{FF2B5EF4-FFF2-40B4-BE49-F238E27FC236}">
                <a16:creationId xmlns:a16="http://schemas.microsoft.com/office/drawing/2014/main" id="{CB721EE8-BB47-4979-AA04-10AC2FFED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CE061A8-BABA-4BE5-BDDC-52F90F96D1F9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>
                <a:solidFill>
                  <a:schemeClr val="tx1"/>
                </a:solidFill>
              </a:rPr>
              <a:t>Gracias</a:t>
            </a:r>
            <a:r>
              <a:rPr lang="es-AR" sz="6000" dirty="0">
                <a:solidFill>
                  <a:srgbClr val="FFFFFF"/>
                </a:solidFill>
              </a:rPr>
              <a:t> 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chemeClr val="tx1"/>
                </a:solidFill>
              </a:rPr>
              <a:t>Por su atención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4294967295"/>
          </p:nvPr>
        </p:nvSpPr>
        <p:spPr>
          <a:xfrm>
            <a:off x="-147940" y="3306635"/>
            <a:ext cx="4863900" cy="13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tx1"/>
                </a:solidFill>
              </a:rPr>
              <a:t>Espero su interacción y contacto:</a:t>
            </a: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400" dirty="0" err="1">
                <a:solidFill>
                  <a:schemeClr val="tx1"/>
                </a:solidFill>
              </a:rPr>
              <a:t>nperez_dcao_smn</a:t>
            </a:r>
            <a:r>
              <a:rPr lang="en" sz="1400" dirty="0">
                <a:solidFill>
                  <a:schemeClr val="tx1"/>
                </a:solidFill>
              </a:rPr>
              <a:t>@</a:t>
            </a:r>
            <a:r>
              <a:rPr lang="es-AR" sz="1400" dirty="0">
                <a:solidFill>
                  <a:schemeClr val="tx1"/>
                </a:solidFill>
              </a:rPr>
              <a:t>outlook.com</a:t>
            </a: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tx1"/>
                </a:solidFill>
              </a:rPr>
              <a:t>Y en todas las redes sociales de PERCEPCION UML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0" name="Google Shape;137;p23">
            <a:extLst>
              <a:ext uri="{FF2B5EF4-FFF2-40B4-BE49-F238E27FC236}">
                <a16:creationId xmlns:a16="http://schemas.microsoft.com/office/drawing/2014/main" id="{F91A557B-B839-4BF8-8031-0976A2A2861D}"/>
              </a:ext>
            </a:extLst>
          </p:cNvPr>
          <p:cNvSpPr txBox="1">
            <a:spLocks/>
          </p:cNvSpPr>
          <p:nvPr/>
        </p:nvSpPr>
        <p:spPr>
          <a:xfrm>
            <a:off x="4297650" y="44479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endParaRPr lang="en" dirty="0">
              <a:solidFill>
                <a:srgbClr val="999999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1EB255-B321-4B6B-9EC5-8C44A786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055" y="3654557"/>
            <a:ext cx="1213662" cy="990216"/>
          </a:xfrm>
          <a:prstGeom prst="rect">
            <a:avLst/>
          </a:prstGeom>
        </p:spPr>
      </p:pic>
      <p:pic>
        <p:nvPicPr>
          <p:cNvPr id="14" name="Imagen 37" descr="Resultado de imagen para unla">
            <a:extLst>
              <a:ext uri="{FF2B5EF4-FFF2-40B4-BE49-F238E27FC236}">
                <a16:creationId xmlns:a16="http://schemas.microsoft.com/office/drawing/2014/main" id="{98E19EBF-CBA4-43DA-A2BC-0A445772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965D7F4-6325-4CF3-ABAC-F04852BE1822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AR" dirty="0"/>
              <a:t>Quiénes somos?</a:t>
            </a:r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59436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solidFill>
                  <a:schemeClr val="tx1"/>
                </a:solidFill>
              </a:rPr>
              <a:t>Agradecemos a la </a:t>
            </a:r>
            <a:r>
              <a:rPr lang="es-AR" b="1" dirty="0">
                <a:solidFill>
                  <a:schemeClr val="tx1"/>
                </a:solidFill>
              </a:rPr>
              <a:t>Universidad Nacional de Lanús </a:t>
            </a:r>
            <a:r>
              <a:rPr lang="es-AR" dirty="0">
                <a:solidFill>
                  <a:schemeClr val="tx1"/>
                </a:solidFill>
              </a:rPr>
              <a:t>por su constante compromiso por la inclusión, en todos los sentidos, para que todos podamos introducirnos en el mágico mundo de los estudios universitarios y podamos superar todas las barreras.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solidFill>
                  <a:schemeClr val="tx1"/>
                </a:solidFill>
              </a:rPr>
              <a:t>Mención por demás especial a la </a:t>
            </a:r>
            <a:r>
              <a:rPr lang="es-AR" b="1" dirty="0">
                <a:solidFill>
                  <a:schemeClr val="tx1"/>
                </a:solidFill>
              </a:rPr>
              <a:t>Dirección de Bienestar Universitario </a:t>
            </a:r>
            <a:r>
              <a:rPr lang="es-AR" dirty="0">
                <a:solidFill>
                  <a:schemeClr val="tx1"/>
                </a:solidFill>
              </a:rPr>
              <a:t>que trabaja día tras día en conseguir esto, y desde ya por todas las entrevistas y consejos que me han brindado para realizar esta aplicación.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457200" y="3616078"/>
            <a:ext cx="55113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AR" sz="1000" b="1" dirty="0">
                <a:solidFill>
                  <a:srgbClr val="B45F06"/>
                </a:solidFill>
              </a:rPr>
              <a:t>Juntos hemos creado: </a:t>
            </a:r>
            <a:r>
              <a:rPr lang="es-AR" sz="1000" b="1" dirty="0">
                <a:solidFill>
                  <a:srgbClr val="B45F06"/>
                </a:solidFill>
                <a:hlinkClick r:id="rId3"/>
              </a:rPr>
              <a:t>http://node24730-uml-dc.jelastic.saveincloud.net/UML-DC/</a:t>
            </a:r>
            <a:endParaRPr lang="es-AR" sz="1000" b="1" dirty="0">
              <a:solidFill>
                <a:srgbClr val="B45F06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s-AR" sz="1000" b="1" dirty="0">
              <a:solidFill>
                <a:srgbClr val="B45F06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AR" sz="1000" b="1" dirty="0">
                <a:solidFill>
                  <a:srgbClr val="B45F06"/>
                </a:solidFill>
              </a:rPr>
              <a:t>Un pequeño software que trataremos que articule con muchos otros más, para hacer nuestra carrera mucho más accesible.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B4910F-755C-4A2D-9829-9179B9700C03}"/>
              </a:ext>
            </a:extLst>
          </p:cNvPr>
          <p:cNvSpPr/>
          <p:nvPr/>
        </p:nvSpPr>
        <p:spPr>
          <a:xfrm>
            <a:off x="0" y="4374996"/>
            <a:ext cx="9144000" cy="764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9" name="Imagen 37" descr="Resultado de imagen para unla">
            <a:extLst>
              <a:ext uri="{FF2B5EF4-FFF2-40B4-BE49-F238E27FC236}">
                <a16:creationId xmlns:a16="http://schemas.microsoft.com/office/drawing/2014/main" id="{A4CF3A51-48BB-4C7F-903A-9EBE7EFD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7B8A999-20B0-4FEC-B7B7-37327F09381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  <p:extLst>
      <p:ext uri="{BB962C8B-B14F-4D97-AF65-F5344CB8AC3E}">
        <p14:creationId xmlns:p14="http://schemas.microsoft.com/office/powerpoint/2010/main" val="26718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40794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Dirección de Bienestar</a:t>
            </a:r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57199" y="1297425"/>
            <a:ext cx="8686801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s-AR" sz="1200" dirty="0">
                <a:solidFill>
                  <a:schemeClr val="tx1"/>
                </a:solidFill>
              </a:rPr>
              <a:t>• </a:t>
            </a:r>
            <a:r>
              <a:rPr lang="es-AR" sz="1200" b="1" u="sng" dirty="0">
                <a:solidFill>
                  <a:schemeClr val="tx1"/>
                </a:solidFill>
              </a:rPr>
              <a:t>Atender la problemática social de los estudiantes y de la comunidad universitaria en general.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br>
              <a:rPr lang="es-AR" sz="1200" dirty="0">
                <a:solidFill>
                  <a:schemeClr val="tx1"/>
                </a:solidFill>
              </a:rPr>
            </a:br>
            <a:r>
              <a:rPr lang="es-AR" sz="1200" dirty="0">
                <a:solidFill>
                  <a:schemeClr val="tx1"/>
                </a:solidFill>
              </a:rPr>
              <a:t>• </a:t>
            </a:r>
            <a:r>
              <a:rPr lang="es-AR" sz="1200" b="1" u="sng" dirty="0">
                <a:solidFill>
                  <a:schemeClr val="tx1"/>
                </a:solidFill>
              </a:rPr>
              <a:t>Favorecer la integración de los actores de la comunidad universitaria a la vida institucional.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br>
              <a:rPr lang="es-AR" sz="1200" dirty="0">
                <a:solidFill>
                  <a:schemeClr val="tx1"/>
                </a:solidFill>
              </a:rPr>
            </a:br>
            <a:r>
              <a:rPr lang="es-AR" sz="1200" dirty="0">
                <a:solidFill>
                  <a:schemeClr val="tx1"/>
                </a:solidFill>
              </a:rPr>
              <a:t>• Promover y participar en las políticas de prevención y asistencia de los problemas sociales de la comunidad    universitaria.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br>
              <a:rPr lang="es-AR" sz="1200" dirty="0">
                <a:solidFill>
                  <a:schemeClr val="tx1"/>
                </a:solidFill>
              </a:rPr>
            </a:br>
            <a:r>
              <a:rPr lang="es-AR" sz="1200" dirty="0">
                <a:solidFill>
                  <a:schemeClr val="tx1"/>
                </a:solidFill>
              </a:rPr>
              <a:t>• </a:t>
            </a:r>
            <a:r>
              <a:rPr lang="es-AR" sz="1200" b="1" u="sng" dirty="0">
                <a:solidFill>
                  <a:schemeClr val="tx1"/>
                </a:solidFill>
              </a:rPr>
              <a:t>Coordinar programas y acciones de contención institucional con otras instancias de la universidad.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br>
              <a:rPr lang="es-AR" sz="1200" dirty="0">
                <a:solidFill>
                  <a:schemeClr val="tx1"/>
                </a:solidFill>
              </a:rPr>
            </a:br>
            <a:r>
              <a:rPr lang="es-AR" sz="1200" dirty="0">
                <a:solidFill>
                  <a:schemeClr val="tx1"/>
                </a:solidFill>
              </a:rPr>
              <a:t>• Promover y participar en investigaciones diagnosticas sobre la situación socio económica y familiar de la población estudiantil.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br>
              <a:rPr lang="es-AR" sz="1200" dirty="0">
                <a:solidFill>
                  <a:schemeClr val="tx1"/>
                </a:solidFill>
              </a:rPr>
            </a:br>
            <a:r>
              <a:rPr lang="es-AR" sz="1200" dirty="0">
                <a:solidFill>
                  <a:schemeClr val="tx1"/>
                </a:solidFill>
              </a:rPr>
              <a:t>• Coordinar y ejecutar el "Programa de Compromiso Educativo" y otros Programas de Becas Universitarias.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B4910F-755C-4A2D-9829-9179B9700C03}"/>
              </a:ext>
            </a:extLst>
          </p:cNvPr>
          <p:cNvSpPr/>
          <p:nvPr/>
        </p:nvSpPr>
        <p:spPr>
          <a:xfrm>
            <a:off x="0" y="4374996"/>
            <a:ext cx="9144000" cy="764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9" name="Imagen 37" descr="Resultado de imagen para unla">
            <a:extLst>
              <a:ext uri="{FF2B5EF4-FFF2-40B4-BE49-F238E27FC236}">
                <a16:creationId xmlns:a16="http://schemas.microsoft.com/office/drawing/2014/main" id="{A4CF3A51-48BB-4C7F-903A-9EBE7EFD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7B8A999-20B0-4FEC-B7B7-37327F09381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  <p:extLst>
      <p:ext uri="{BB962C8B-B14F-4D97-AF65-F5344CB8AC3E}">
        <p14:creationId xmlns:p14="http://schemas.microsoft.com/office/powerpoint/2010/main" val="187834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199" y="1348975"/>
            <a:ext cx="576942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AR" dirty="0"/>
              <a:t>Qué es PERCEPCIÓN UML?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290286" y="2031864"/>
            <a:ext cx="2124851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 software: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Desarrollado, principalmente,  para facilitar del diagramado UML, desligándonos de la parte visual y solo enfocándonos en lo estructural.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2"/>
          </p:nvPr>
        </p:nvSpPr>
        <p:spPr>
          <a:xfrm>
            <a:off x="2415137" y="2031864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Una herramienta: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Brindada, para tratar de mejorar la relación entre docente – estudiante, compañero-compañero, jefe-empleado, etc.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3"/>
          </p:nvPr>
        </p:nvSpPr>
        <p:spPr>
          <a:xfrm>
            <a:off x="4340499" y="2031864"/>
            <a:ext cx="2698929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tx1"/>
                </a:solidFill>
              </a:rPr>
              <a:t>Un proyecto: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Mucho más ambicioso, que no solo quiere quedarse con el diagramado de DC, sino abarcar, con esta y muchas otras TFL, todo el universo de diagramado profesional en sistemas.</a:t>
            </a:r>
            <a:endParaRPr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290285" y="3188616"/>
            <a:ext cx="3956351" cy="1458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 desafío: 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Para todos nosotros, docentes, estudiantes y  compañeros, para hacer una carrera mucho más accesible e inclusiva,  dejando de lado la estructuración pedagógica excluyente que se viene llevando en todos los niveles de enseñanza, alfabetización muy ligada a lo visual.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3"/>
          </p:nvPr>
        </p:nvSpPr>
        <p:spPr>
          <a:xfrm>
            <a:off x="4340500" y="3222172"/>
            <a:ext cx="1831500" cy="1621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 problema: 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Que debemos resolver con gusto y entusiasmo, aprendiendo de los que serán sus principales usuarios. </a:t>
            </a:r>
            <a:endParaRPr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12" name="Imagen 37" descr="Resultado de imagen para unla">
            <a:extLst>
              <a:ext uri="{FF2B5EF4-FFF2-40B4-BE49-F238E27FC236}">
                <a16:creationId xmlns:a16="http://schemas.microsoft.com/office/drawing/2014/main" id="{5AA8CDB2-812A-442E-A985-0B148B90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A75E60F-3D66-4FE9-85F9-3599733D5B7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  <p:extLst>
      <p:ext uri="{BB962C8B-B14F-4D97-AF65-F5344CB8AC3E}">
        <p14:creationId xmlns:p14="http://schemas.microsoft.com/office/powerpoint/2010/main" val="30642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1.</a:t>
            </a:r>
            <a:endParaRPr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Un proyecto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¿En dónde estamos, y hacia dónde vamos?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Imagen 37" descr="Resultado de imagen para unla">
            <a:extLst>
              <a:ext uri="{FF2B5EF4-FFF2-40B4-BE49-F238E27FC236}">
                <a16:creationId xmlns:a16="http://schemas.microsoft.com/office/drawing/2014/main" id="{8BC38F78-363D-42F9-BAE2-806987D93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7CF6B3B-D0F4-4662-87D2-28EA4128A07A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s-AR" dirty="0"/>
              <a:t>Como, casi todos los aquí presentes, sabemos nuestra carrera esta muy ligada a los problemas y las formas estructurales de resolverlos; muchas de estas estructuras son enseñadas, compartidas y construidas por medio de prototipos visuales, que ayudan a comprender la posible solución. </a:t>
            </a:r>
            <a:r>
              <a:rPr lang="en" dirty="0"/>
              <a:t>”</a:t>
            </a:r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50" name="Picture 2" descr="Resultado de imagen para diagramas UMl">
            <a:extLst>
              <a:ext uri="{FF2B5EF4-FFF2-40B4-BE49-F238E27FC236}">
                <a16:creationId xmlns:a16="http://schemas.microsoft.com/office/drawing/2014/main" id="{43DEA61D-3DEC-42BF-9523-866B4E808B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06" y="2586683"/>
            <a:ext cx="2918944" cy="162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iagramas UMl">
            <a:extLst>
              <a:ext uri="{FF2B5EF4-FFF2-40B4-BE49-F238E27FC236}">
                <a16:creationId xmlns:a16="http://schemas.microsoft.com/office/drawing/2014/main" id="{9C868869-448A-474B-BE42-B3B8D9A958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82" y="293914"/>
            <a:ext cx="3261239" cy="165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37ED486-F751-490C-83C2-C0238DA9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4" y="787166"/>
            <a:ext cx="2429644" cy="1366163"/>
          </a:xfrm>
          <a:prstGeom prst="rect">
            <a:avLst/>
          </a:prstGeom>
        </p:spPr>
      </p:pic>
      <p:pic>
        <p:nvPicPr>
          <p:cNvPr id="2054" name="Picture 6" descr="Imagen relacionada">
            <a:extLst>
              <a:ext uri="{FF2B5EF4-FFF2-40B4-BE49-F238E27FC236}">
                <a16:creationId xmlns:a16="http://schemas.microsoft.com/office/drawing/2014/main" id="{20DCDBFD-80BC-4EA8-8EC5-237BE1952F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79" y="2406001"/>
            <a:ext cx="4378300" cy="31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project microsoft">
            <a:extLst>
              <a:ext uri="{FF2B5EF4-FFF2-40B4-BE49-F238E27FC236}">
                <a16:creationId xmlns:a16="http://schemas.microsoft.com/office/drawing/2014/main" id="{E47660CB-DDDF-4347-AD05-6D2F3B2250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32" y="603929"/>
            <a:ext cx="4742886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37" descr="Resultado de imagen para unla">
            <a:extLst>
              <a:ext uri="{FF2B5EF4-FFF2-40B4-BE49-F238E27FC236}">
                <a16:creationId xmlns:a16="http://schemas.microsoft.com/office/drawing/2014/main" id="{2836946A-1DB8-404D-920E-D7B54B720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38AD05D-0685-4F33-92BA-A5E51F554FC3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AC2EB02-7D13-4CE2-8531-084AF3C20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340213"/>
              </p:ext>
            </p:extLst>
          </p:nvPr>
        </p:nvGraphicFramePr>
        <p:xfrm>
          <a:off x="1828799" y="902468"/>
          <a:ext cx="8421329" cy="347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Tutorial5-Protocolo">
            <a:hlinkClick r:id="" action="ppaction://media"/>
            <a:extLst>
              <a:ext uri="{FF2B5EF4-FFF2-40B4-BE49-F238E27FC236}">
                <a16:creationId xmlns:a16="http://schemas.microsoft.com/office/drawing/2014/main" id="{FB430594-EAE9-487C-839C-DB0F7E2CD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contrast="-16000"/>
          </a:blip>
          <a:stretch>
            <a:fillRect/>
          </a:stretch>
        </p:blipFill>
        <p:spPr>
          <a:xfrm>
            <a:off x="199564" y="2429663"/>
            <a:ext cx="2582606" cy="1452716"/>
          </a:xfrm>
          <a:prstGeom prst="rect">
            <a:avLst/>
          </a:prstGeom>
        </p:spPr>
      </p:pic>
      <p:pic>
        <p:nvPicPr>
          <p:cNvPr id="7" name="Imagen 37" descr="Resultado de imagen para unla">
            <a:extLst>
              <a:ext uri="{FF2B5EF4-FFF2-40B4-BE49-F238E27FC236}">
                <a16:creationId xmlns:a16="http://schemas.microsoft.com/office/drawing/2014/main" id="{5E1482E0-4BD0-49C1-A608-97C2DF2D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1F8583D-158C-45ED-BE75-0C2B047476CE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  <p:extLst>
      <p:ext uri="{BB962C8B-B14F-4D97-AF65-F5344CB8AC3E}">
        <p14:creationId xmlns:p14="http://schemas.microsoft.com/office/powerpoint/2010/main" val="21918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" name="Google Shape;81;p16">
            <a:extLst>
              <a:ext uri="{FF2B5EF4-FFF2-40B4-BE49-F238E27FC236}">
                <a16:creationId xmlns:a16="http://schemas.microsoft.com/office/drawing/2014/main" id="{0E9DCA6E-1672-4EDC-A553-4260115B3761}"/>
              </a:ext>
            </a:extLst>
          </p:cNvPr>
          <p:cNvSpPr txBox="1">
            <a:spLocks/>
          </p:cNvSpPr>
          <p:nvPr/>
        </p:nvSpPr>
        <p:spPr>
          <a:xfrm>
            <a:off x="685800" y="2878750"/>
            <a:ext cx="3914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rgbClr val="FFC000"/>
                </a:solidFill>
              </a:rPr>
              <a:t>2.</a:t>
            </a:r>
          </a:p>
          <a:p>
            <a:r>
              <a:rPr lang="es-AR" dirty="0"/>
              <a:t>Un software</a:t>
            </a:r>
          </a:p>
        </p:txBody>
      </p:sp>
      <p:sp>
        <p:nvSpPr>
          <p:cNvPr id="13" name="Google Shape;82;p16">
            <a:extLst>
              <a:ext uri="{FF2B5EF4-FFF2-40B4-BE49-F238E27FC236}">
                <a16:creationId xmlns:a16="http://schemas.microsoft.com/office/drawing/2014/main" id="{0CCC51DC-A0E8-460D-A63E-0643FC795FFC}"/>
              </a:ext>
            </a:extLst>
          </p:cNvPr>
          <p:cNvSpPr txBox="1">
            <a:spLocks/>
          </p:cNvSpPr>
          <p:nvPr/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0"/>
              </a:spcBef>
              <a:buFont typeface="Lato Light"/>
              <a:buNone/>
            </a:pPr>
            <a:r>
              <a:rPr lang="es-AR" dirty="0">
                <a:solidFill>
                  <a:schemeClr val="tx1"/>
                </a:solidFill>
              </a:rPr>
              <a:t>¿Cómo fue creado?…</a:t>
            </a:r>
          </a:p>
        </p:txBody>
      </p:sp>
      <p:pic>
        <p:nvPicPr>
          <p:cNvPr id="7" name="Imagen 37" descr="Resultado de imagen para unla">
            <a:extLst>
              <a:ext uri="{FF2B5EF4-FFF2-40B4-BE49-F238E27FC236}">
                <a16:creationId xmlns:a16="http://schemas.microsoft.com/office/drawing/2014/main" id="{AD5165F5-E92E-4057-BC6D-FCAE2641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7425175-39A9-4AF8-B316-11C5542E85FC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Abril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1745</Words>
  <Application>Microsoft Office PowerPoint</Application>
  <PresentationFormat>Presentación en pantalla (16:9)</PresentationFormat>
  <Paragraphs>226</Paragraphs>
  <Slides>24</Slides>
  <Notes>24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Lato Light</vt:lpstr>
      <vt:lpstr>verdana</vt:lpstr>
      <vt:lpstr>Georgia</vt:lpstr>
      <vt:lpstr>Arial</vt:lpstr>
      <vt:lpstr>Bernard MT Condensed</vt:lpstr>
      <vt:lpstr>Lato Hairline</vt:lpstr>
      <vt:lpstr>Eglamour template</vt:lpstr>
      <vt:lpstr>TRABAJO FINAL DE LICENCIATURA: PERCEPCIÓN UML</vt:lpstr>
      <vt:lpstr>¿Quiénes somos?</vt:lpstr>
      <vt:lpstr>¿Quiénes somos?</vt:lpstr>
      <vt:lpstr>Dirección de Bienestar</vt:lpstr>
      <vt:lpstr>¿Qué es PERCEPCIÓN UML?</vt:lpstr>
      <vt:lpstr>1. Un proyecto</vt:lpstr>
      <vt:lpstr>Presentación de PowerPoint</vt:lpstr>
      <vt:lpstr>Presentación de PowerPoint</vt:lpstr>
      <vt:lpstr>Presentación de PowerPoint</vt:lpstr>
      <vt:lpstr>Cuestiones técnicas</vt:lpstr>
      <vt:lpstr>Servicios Web utilizados</vt:lpstr>
      <vt:lpstr>Arquitectura de la aplicación </vt:lpstr>
      <vt:lpstr>Presentación de PowerPoint</vt:lpstr>
      <vt:lpstr>Funciones de la herramienta: </vt:lpstr>
      <vt:lpstr>Herramienta visual</vt:lpstr>
      <vt:lpstr>Herramienta visual</vt:lpstr>
      <vt:lpstr>Herramienta  visual</vt:lpstr>
      <vt:lpstr>Herramienta accesible</vt:lpstr>
      <vt:lpstr>Presentación de PowerPoint</vt:lpstr>
      <vt:lpstr>Cuestión:</vt:lpstr>
      <vt:lpstr>Presentación de PowerPoint</vt:lpstr>
      <vt:lpstr>Presentación de PowerPoint</vt:lpstr>
      <vt:lpstr>Los invito a navegar por PERCEPCION UML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Nicolas Perez</cp:lastModifiedBy>
  <cp:revision>33</cp:revision>
  <dcterms:modified xsi:type="dcterms:W3CDTF">2019-04-03T03:15:57Z</dcterms:modified>
</cp:coreProperties>
</file>